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3.xml" ContentType="application/vnd.openxmlformats-officedocument.presentationml.notesSlide+xml"/>
  <Override PartName="/ppt/tags/tag4.xml" ContentType="application/vnd.openxmlformats-officedocument.presentationml.tags+xml"/>
  <Override PartName="/ppt/notesSlides/notesSlide24.xml" ContentType="application/vnd.openxmlformats-officedocument.presentationml.notesSlide+xml"/>
  <Override PartName="/ppt/tags/tag5.xml" ContentType="application/vnd.openxmlformats-officedocument.presentationml.tags+xml"/>
  <Override PartName="/ppt/notesSlides/notesSlide25.xml" ContentType="application/vnd.openxmlformats-officedocument.presentationml.notesSlide+xml"/>
  <Override PartName="/ppt/tags/tag6.xml" ContentType="application/vnd.openxmlformats-officedocument.presentationml.tags+xml"/>
  <Override PartName="/ppt/notesSlides/notesSlide26.xml" ContentType="application/vnd.openxmlformats-officedocument.presentationml.notesSlide+xml"/>
  <Override PartName="/ppt/tags/tag7.xml" ContentType="application/vnd.openxmlformats-officedocument.presentationml.tags+xml"/>
  <Override PartName="/ppt/notesSlides/notesSlide27.xml" ContentType="application/vnd.openxmlformats-officedocument.presentationml.notesSlide+xml"/>
  <Override PartName="/ppt/tags/tag8.xml" ContentType="application/vnd.openxmlformats-officedocument.presentationml.tags+xml"/>
  <Override PartName="/ppt/notesSlides/notesSlide28.xml" ContentType="application/vnd.openxmlformats-officedocument.presentationml.notesSlide+xml"/>
  <Override PartName="/ppt/tags/tag9.xml" ContentType="application/vnd.openxmlformats-officedocument.presentationml.tags+xml"/>
  <Override PartName="/ppt/notesSlides/notesSlide29.xml" ContentType="application/vnd.openxmlformats-officedocument.presentationml.notesSlide+xml"/>
  <Override PartName="/ppt/tags/tag10.xml" ContentType="application/vnd.openxmlformats-officedocument.presentationml.tags+xml"/>
  <Override PartName="/ppt/notesSlides/notesSlide30.xml" ContentType="application/vnd.openxmlformats-officedocument.presentationml.notesSlide+xml"/>
  <Override PartName="/ppt/tags/tag11.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6"/>
  </p:notesMasterIdLst>
  <p:sldIdLst>
    <p:sldId id="358" r:id="rId2"/>
    <p:sldId id="380" r:id="rId3"/>
    <p:sldId id="360" r:id="rId4"/>
    <p:sldId id="342" r:id="rId5"/>
    <p:sldId id="383" r:id="rId6"/>
    <p:sldId id="384" r:id="rId7"/>
    <p:sldId id="386" r:id="rId8"/>
    <p:sldId id="387" r:id="rId9"/>
    <p:sldId id="388" r:id="rId10"/>
    <p:sldId id="389" r:id="rId11"/>
    <p:sldId id="390" r:id="rId12"/>
    <p:sldId id="391" r:id="rId13"/>
    <p:sldId id="392" r:id="rId14"/>
    <p:sldId id="393" r:id="rId15"/>
    <p:sldId id="394" r:id="rId16"/>
    <p:sldId id="395" r:id="rId17"/>
    <p:sldId id="396" r:id="rId18"/>
    <p:sldId id="398" r:id="rId19"/>
    <p:sldId id="399" r:id="rId20"/>
    <p:sldId id="400" r:id="rId21"/>
    <p:sldId id="403" r:id="rId22"/>
    <p:sldId id="401" r:id="rId23"/>
    <p:sldId id="404" r:id="rId24"/>
    <p:sldId id="405" r:id="rId25"/>
    <p:sldId id="406" r:id="rId26"/>
    <p:sldId id="407" r:id="rId27"/>
    <p:sldId id="409" r:id="rId28"/>
    <p:sldId id="414" r:id="rId29"/>
    <p:sldId id="410" r:id="rId30"/>
    <p:sldId id="411" r:id="rId31"/>
    <p:sldId id="412" r:id="rId32"/>
    <p:sldId id="413" r:id="rId33"/>
    <p:sldId id="415" r:id="rId34"/>
    <p:sldId id="416" r:id="rId35"/>
    <p:sldId id="417" r:id="rId36"/>
    <p:sldId id="418" r:id="rId37"/>
    <p:sldId id="425" r:id="rId38"/>
    <p:sldId id="419" r:id="rId39"/>
    <p:sldId id="420" r:id="rId40"/>
    <p:sldId id="421" r:id="rId41"/>
    <p:sldId id="422" r:id="rId42"/>
    <p:sldId id="423" r:id="rId43"/>
    <p:sldId id="424" r:id="rId44"/>
    <p:sldId id="426" r:id="rId45"/>
    <p:sldId id="427" r:id="rId46"/>
    <p:sldId id="428" r:id="rId47"/>
    <p:sldId id="429" r:id="rId48"/>
    <p:sldId id="437" r:id="rId49"/>
    <p:sldId id="438" r:id="rId50"/>
    <p:sldId id="431" r:id="rId51"/>
    <p:sldId id="439" r:id="rId52"/>
    <p:sldId id="440" r:id="rId53"/>
    <p:sldId id="436" r:id="rId54"/>
    <p:sldId id="341" r:id="rId55"/>
  </p:sldIdLst>
  <p:sldSz cx="12190413" cy="6859588"/>
  <p:notesSz cx="6858000" cy="9144000"/>
  <p:custDataLst>
    <p:tags r:id="rId57"/>
  </p:custDataLst>
  <p:defaultTex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ECEC"/>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3" autoAdjust="0"/>
    <p:restoredTop sz="94638" autoAdjust="0"/>
  </p:normalViewPr>
  <p:slideViewPr>
    <p:cSldViewPr>
      <p:cViewPr varScale="1">
        <p:scale>
          <a:sx n="120" d="100"/>
          <a:sy n="120" d="100"/>
        </p:scale>
        <p:origin x="-518" y="-77"/>
      </p:cViewPr>
      <p:guideLst>
        <p:guide orient="horz" pos="1620"/>
        <p:guide orient="horz" pos="2161"/>
        <p:guide pos="2880"/>
        <p:guide pos="381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2" d="100"/>
        <a:sy n="82"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gs" Target="tags/tag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E64EB83-FDBB-4625-B2B9-A0F6A2EBDFD6}" type="datetimeFigureOut">
              <a:rPr lang="zh-CN" altLang="en-US" smtClean="0"/>
              <a:t>2021-2-23</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BA8D8E6-C8C7-4110-94EE-507477E36C0B}" type="slidenum">
              <a:rPr lang="zh-CN" altLang="en-US" smtClean="0"/>
              <a:t>‹#›</a:t>
            </a:fld>
            <a:endParaRPr lang="zh-CN" altLang="en-US"/>
          </a:p>
        </p:txBody>
      </p:sp>
    </p:spTree>
    <p:extLst>
      <p:ext uri="{BB962C8B-B14F-4D97-AF65-F5344CB8AC3E}">
        <p14:creationId xmlns:p14="http://schemas.microsoft.com/office/powerpoint/2010/main" val="3730410401"/>
      </p:ext>
    </p:extLst>
  </p:cSld>
  <p:clrMap bg1="lt1" tx1="dk1" bg2="lt2" tx2="dk2" accent1="accent1" accent2="accent2" accent3="accent3" accent4="accent4" accent5="accent5" accent6="accent6" hlink="hlink" folHlink="folHlink"/>
  <p:notesStyle>
    <a:lvl1pPr marL="0" algn="l" defTabSz="1219200" rtl="0" eaLnBrk="1" latinLnBrk="0" hangingPunct="1">
      <a:defRPr sz="1600" kern="1200">
        <a:solidFill>
          <a:schemeClr val="tx1"/>
        </a:solidFill>
        <a:latin typeface="+mn-lt"/>
        <a:ea typeface="+mn-ea"/>
        <a:cs typeface="+mn-cs"/>
      </a:defRPr>
    </a:lvl1pPr>
    <a:lvl2pPr marL="609600" algn="l" defTabSz="1219200" rtl="0" eaLnBrk="1" latinLnBrk="0" hangingPunct="1">
      <a:defRPr sz="1600" kern="1200">
        <a:solidFill>
          <a:schemeClr val="tx1"/>
        </a:solidFill>
        <a:latin typeface="+mn-lt"/>
        <a:ea typeface="+mn-ea"/>
        <a:cs typeface="+mn-cs"/>
      </a:defRPr>
    </a:lvl2pPr>
    <a:lvl3pPr marL="1219200" algn="l" defTabSz="1219200" rtl="0" eaLnBrk="1" latinLnBrk="0" hangingPunct="1">
      <a:defRPr sz="1600" kern="1200">
        <a:solidFill>
          <a:schemeClr val="tx1"/>
        </a:solidFill>
        <a:latin typeface="+mn-lt"/>
        <a:ea typeface="+mn-ea"/>
        <a:cs typeface="+mn-cs"/>
      </a:defRPr>
    </a:lvl3pPr>
    <a:lvl4pPr marL="1828800" algn="l" defTabSz="1219200" rtl="0" eaLnBrk="1" latinLnBrk="0" hangingPunct="1">
      <a:defRPr sz="1600" kern="1200">
        <a:solidFill>
          <a:schemeClr val="tx1"/>
        </a:solidFill>
        <a:latin typeface="+mn-lt"/>
        <a:ea typeface="+mn-ea"/>
        <a:cs typeface="+mn-cs"/>
      </a:defRPr>
    </a:lvl4pPr>
    <a:lvl5pPr marL="2438400" algn="l" defTabSz="1219200" rtl="0" eaLnBrk="1" latinLnBrk="0" hangingPunct="1">
      <a:defRPr sz="1600" kern="1200">
        <a:solidFill>
          <a:schemeClr val="tx1"/>
        </a:solidFill>
        <a:latin typeface="+mn-lt"/>
        <a:ea typeface="+mn-ea"/>
        <a:cs typeface="+mn-cs"/>
      </a:defRPr>
    </a:lvl5pPr>
    <a:lvl6pPr marL="3048000" algn="l" defTabSz="1219200" rtl="0" eaLnBrk="1" latinLnBrk="0" hangingPunct="1">
      <a:defRPr sz="1600" kern="1200">
        <a:solidFill>
          <a:schemeClr val="tx1"/>
        </a:solidFill>
        <a:latin typeface="+mn-lt"/>
        <a:ea typeface="+mn-ea"/>
        <a:cs typeface="+mn-cs"/>
      </a:defRPr>
    </a:lvl6pPr>
    <a:lvl7pPr marL="3657600" algn="l" defTabSz="1219200" rtl="0" eaLnBrk="1" latinLnBrk="0" hangingPunct="1">
      <a:defRPr sz="1600" kern="1200">
        <a:solidFill>
          <a:schemeClr val="tx1"/>
        </a:solidFill>
        <a:latin typeface="+mn-lt"/>
        <a:ea typeface="+mn-ea"/>
        <a:cs typeface="+mn-cs"/>
      </a:defRPr>
    </a:lvl7pPr>
    <a:lvl8pPr marL="4267200" algn="l" defTabSz="1219200" rtl="0" eaLnBrk="1" latinLnBrk="0" hangingPunct="1">
      <a:defRPr sz="1600" kern="1200">
        <a:solidFill>
          <a:schemeClr val="tx1"/>
        </a:solidFill>
        <a:latin typeface="+mn-lt"/>
        <a:ea typeface="+mn-ea"/>
        <a:cs typeface="+mn-cs"/>
      </a:defRPr>
    </a:lvl8pPr>
    <a:lvl9pPr marL="4876800" algn="l" defTabSz="121920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a:t>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12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13</a:t>
            </a:fld>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16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18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19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3</a:t>
            </a:fld>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21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22</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23</a:t>
            </a:fld>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24</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25</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26</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27</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28</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29</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30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4</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31</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32</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33</a:t>
            </a:fld>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34</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35</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36</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37</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38</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39</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40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5</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41</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42</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43</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44</a:t>
            </a:fld>
            <a:endParaRPr lang="zh-CN"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45</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46</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47</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48</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49</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50</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6</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51</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52</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53</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54</a:t>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A8D8E6-C8C7-4110-94EE-507477E36C0B}" type="slidenum">
              <a:rPr lang="zh-CN" altLang="en-US" smtClean="0"/>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49" y="274702"/>
            <a:ext cx="2742843" cy="585288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522" y="274702"/>
            <a:ext cx="8025355" cy="585288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595" y="1122623"/>
            <a:ext cx="9142809" cy="2388153"/>
          </a:xfrm>
        </p:spPr>
        <p:txBody>
          <a:bodyPr anchor="b"/>
          <a:lstStyle>
            <a:lvl1pPr algn="ctr">
              <a:defRPr sz="5995"/>
            </a:lvl1pPr>
          </a:lstStyle>
          <a:p>
            <a:r>
              <a:rPr lang="zh-CN" altLang="en-US"/>
              <a:t>单击此处编辑母版标题样式</a:t>
            </a:r>
          </a:p>
        </p:txBody>
      </p:sp>
      <p:sp>
        <p:nvSpPr>
          <p:cNvPr id="3" name="副标题 2"/>
          <p:cNvSpPr>
            <a:spLocks noGrp="1"/>
          </p:cNvSpPr>
          <p:nvPr>
            <p:ph type="subTitle" idx="1" hasCustomPrompt="1"/>
          </p:nvPr>
        </p:nvSpPr>
        <p:spPr>
          <a:xfrm>
            <a:off x="1524595" y="3602872"/>
            <a:ext cx="9142809" cy="1656145"/>
          </a:xfrm>
        </p:spPr>
        <p:txBody>
          <a:bodyPr/>
          <a:lstStyle>
            <a:lvl1pPr marL="0" indent="0" algn="ctr">
              <a:buNone/>
              <a:defRPr sz="2400"/>
            </a:lvl1pPr>
            <a:lvl2pPr marL="456565" indent="0" algn="ctr">
              <a:buNone/>
              <a:defRPr sz="2000"/>
            </a:lvl2pPr>
            <a:lvl3pPr marL="913765" indent="0" algn="ctr">
              <a:buNone/>
              <a:defRPr sz="1800"/>
            </a:lvl3pPr>
            <a:lvl4pPr marL="1370330" indent="0" algn="ctr">
              <a:buNone/>
              <a:defRPr sz="1600"/>
            </a:lvl4pPr>
            <a:lvl5pPr marL="1827530" indent="0" algn="ctr">
              <a:buNone/>
              <a:defRPr sz="1600"/>
            </a:lvl5pPr>
            <a:lvl6pPr marL="2284095" indent="0" algn="ctr">
              <a:buNone/>
              <a:defRPr sz="1600"/>
            </a:lvl6pPr>
            <a:lvl7pPr marL="2741295" indent="0" algn="ctr">
              <a:buNone/>
              <a:defRPr sz="1600"/>
            </a:lvl7pPr>
            <a:lvl8pPr marL="3197860" indent="0" algn="ctr">
              <a:buNone/>
              <a:defRPr sz="1600"/>
            </a:lvl8pPr>
            <a:lvl9pPr marL="365506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6E44E577-407E-4EE4-9515-4A7F5857F8A3}" type="datetimeFigureOut">
              <a:rPr lang="zh-CN" altLang="en-US" smtClean="0"/>
              <a:t>2021-2-23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F5DC4E-BE01-42C6-A008-13650FE3F58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185510" y="260709"/>
            <a:ext cx="4837688" cy="527638"/>
          </a:xfrm>
        </p:spPr>
        <p:txBody>
          <a:bodyPr>
            <a:noAutofit/>
          </a:bodyPr>
          <a:lstStyle>
            <a:lvl1pPr algn="l">
              <a:defRPr sz="2800"/>
            </a:lvl1pPr>
          </a:lstStyle>
          <a:p>
            <a:r>
              <a:rPr lang="zh-CN" altLang="en-US" dirty="0"/>
              <a:t>单击此处编辑母版标题样式</a:t>
            </a:r>
          </a:p>
        </p:txBody>
      </p:sp>
      <p:sp>
        <p:nvSpPr>
          <p:cNvPr id="7" name="矩形 6"/>
          <p:cNvSpPr/>
          <p:nvPr userDrawn="1"/>
        </p:nvSpPr>
        <p:spPr>
          <a:xfrm>
            <a:off x="479992" y="260710"/>
            <a:ext cx="479991" cy="480164"/>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8" name="矩形 7"/>
          <p:cNvSpPr/>
          <p:nvPr userDrawn="1"/>
        </p:nvSpPr>
        <p:spPr>
          <a:xfrm>
            <a:off x="713495" y="456797"/>
            <a:ext cx="386968" cy="387108"/>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gradFill>
                <a:gsLst>
                  <a:gs pos="0">
                    <a:srgbClr val="66CCFF"/>
                  </a:gs>
                  <a:gs pos="52000">
                    <a:schemeClr val="bg1"/>
                  </a:gs>
                  <a:gs pos="100000">
                    <a:srgbClr val="0070C0"/>
                  </a:gs>
                </a:gsLst>
                <a:lin ang="0" scaled="1"/>
              </a:gradFill>
            </a:endParaRPr>
          </a:p>
        </p:txBody>
      </p:sp>
      <p:cxnSp>
        <p:nvCxnSpPr>
          <p:cNvPr id="9" name="直接连接符 8"/>
          <p:cNvCxnSpPr/>
          <p:nvPr userDrawn="1"/>
        </p:nvCxnSpPr>
        <p:spPr>
          <a:xfrm>
            <a:off x="1196461" y="811567"/>
            <a:ext cx="11138627"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960" y="4407922"/>
            <a:ext cx="10361851" cy="1362390"/>
          </a:xfrm>
        </p:spPr>
        <p:txBody>
          <a:bodyPr anchor="t"/>
          <a:lstStyle>
            <a:lvl1pPr algn="l">
              <a:defRPr sz="5300" b="1" cap="all"/>
            </a:lvl1pPr>
          </a:lstStyle>
          <a:p>
            <a:r>
              <a:rPr lang="zh-CN" altLang="en-US"/>
              <a:t>单击此处编辑母版标题样式</a:t>
            </a:r>
          </a:p>
        </p:txBody>
      </p:sp>
      <p:sp>
        <p:nvSpPr>
          <p:cNvPr id="3" name="文本占位符 2"/>
          <p:cNvSpPr>
            <a:spLocks noGrp="1"/>
          </p:cNvSpPr>
          <p:nvPr>
            <p:ph type="body" idx="1"/>
          </p:nvPr>
        </p:nvSpPr>
        <p:spPr>
          <a:xfrm>
            <a:off x="962960" y="2907387"/>
            <a:ext cx="10361851" cy="1500534"/>
          </a:xfrm>
        </p:spPr>
        <p:txBody>
          <a:bodyPr anchor="b"/>
          <a:lstStyle>
            <a:lvl1pPr marL="0" indent="0">
              <a:buNone/>
              <a:defRPr sz="2700">
                <a:solidFill>
                  <a:schemeClr val="tx1">
                    <a:tint val="75000"/>
                  </a:schemeClr>
                </a:solidFill>
              </a:defRPr>
            </a:lvl1pPr>
            <a:lvl2pPr marL="609600" indent="0">
              <a:buNone/>
              <a:defRPr sz="2400">
                <a:solidFill>
                  <a:schemeClr val="tx1">
                    <a:tint val="75000"/>
                  </a:schemeClr>
                </a:solidFill>
              </a:defRPr>
            </a:lvl2pPr>
            <a:lvl3pPr marL="1219200" indent="0">
              <a:buNone/>
              <a:defRPr sz="2100">
                <a:solidFill>
                  <a:schemeClr val="tx1">
                    <a:tint val="75000"/>
                  </a:schemeClr>
                </a:solidFill>
              </a:defRPr>
            </a:lvl3pPr>
            <a:lvl4pPr marL="1828800" indent="0">
              <a:buNone/>
              <a:defRPr sz="1900">
                <a:solidFill>
                  <a:schemeClr val="tx1">
                    <a:tint val="75000"/>
                  </a:schemeClr>
                </a:solidFill>
              </a:defRPr>
            </a:lvl4pPr>
            <a:lvl5pPr marL="2438400" indent="0">
              <a:buNone/>
              <a:defRPr sz="1900">
                <a:solidFill>
                  <a:schemeClr val="tx1">
                    <a:tint val="75000"/>
                  </a:schemeClr>
                </a:solidFill>
              </a:defRPr>
            </a:lvl5pPr>
            <a:lvl6pPr marL="3048000" indent="0">
              <a:buNone/>
              <a:defRPr sz="1900">
                <a:solidFill>
                  <a:schemeClr val="tx1">
                    <a:tint val="75000"/>
                  </a:schemeClr>
                </a:solidFill>
              </a:defRPr>
            </a:lvl6pPr>
            <a:lvl7pPr marL="3657600" indent="0">
              <a:buNone/>
              <a:defRPr sz="1900">
                <a:solidFill>
                  <a:schemeClr val="tx1">
                    <a:tint val="75000"/>
                  </a:schemeClr>
                </a:solidFill>
              </a:defRPr>
            </a:lvl7pPr>
            <a:lvl8pPr marL="4267200" indent="0">
              <a:buNone/>
              <a:defRPr sz="1900">
                <a:solidFill>
                  <a:schemeClr val="tx1">
                    <a:tint val="75000"/>
                  </a:schemeClr>
                </a:solidFill>
              </a:defRPr>
            </a:lvl8pPr>
            <a:lvl9pPr marL="4876800" indent="0">
              <a:buNone/>
              <a:defRPr sz="19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522" y="1600573"/>
            <a:ext cx="5384099" cy="4527011"/>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6793" y="1600573"/>
            <a:ext cx="5384099" cy="4527011"/>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2021-2-23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521" y="1535470"/>
            <a:ext cx="5386216" cy="639911"/>
          </a:xfrm>
        </p:spPr>
        <p:txBody>
          <a:bodyPr anchor="b"/>
          <a:lstStyle>
            <a:lvl1pPr marL="0" indent="0">
              <a:buNone/>
              <a:defRPr sz="3200" b="1"/>
            </a:lvl1pPr>
            <a:lvl2pPr marL="609600" indent="0">
              <a:buNone/>
              <a:defRPr sz="2700" b="1"/>
            </a:lvl2pPr>
            <a:lvl3pPr marL="1219200" indent="0">
              <a:buNone/>
              <a:defRPr sz="2400" b="1"/>
            </a:lvl3pPr>
            <a:lvl4pPr marL="1828800" indent="0">
              <a:buNone/>
              <a:defRPr sz="2100" b="1"/>
            </a:lvl4pPr>
            <a:lvl5pPr marL="2438400" indent="0">
              <a:buNone/>
              <a:defRPr sz="2100" b="1"/>
            </a:lvl5pPr>
            <a:lvl6pPr marL="3048000" indent="0">
              <a:buNone/>
              <a:defRPr sz="2100" b="1"/>
            </a:lvl6pPr>
            <a:lvl7pPr marL="3657600" indent="0">
              <a:buNone/>
              <a:defRPr sz="2100" b="1"/>
            </a:lvl7pPr>
            <a:lvl8pPr marL="4267200" indent="0">
              <a:buNone/>
              <a:defRPr sz="2100" b="1"/>
            </a:lvl8pPr>
            <a:lvl9pPr marL="4876800" indent="0">
              <a:buNone/>
              <a:defRPr sz="2100" b="1"/>
            </a:lvl9pPr>
          </a:lstStyle>
          <a:p>
            <a:pPr lvl="0"/>
            <a:r>
              <a:rPr lang="zh-CN" altLang="en-US"/>
              <a:t>单击此处编辑母版文本样式</a:t>
            </a:r>
          </a:p>
        </p:txBody>
      </p:sp>
      <p:sp>
        <p:nvSpPr>
          <p:cNvPr id="4" name="内容占位符 3"/>
          <p:cNvSpPr>
            <a:spLocks noGrp="1"/>
          </p:cNvSpPr>
          <p:nvPr>
            <p:ph sz="half" idx="2"/>
          </p:nvPr>
        </p:nvSpPr>
        <p:spPr>
          <a:xfrm>
            <a:off x="609521" y="2175379"/>
            <a:ext cx="5386216" cy="3952203"/>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563" y="1535470"/>
            <a:ext cx="5388332" cy="639911"/>
          </a:xfrm>
        </p:spPr>
        <p:txBody>
          <a:bodyPr anchor="b"/>
          <a:lstStyle>
            <a:lvl1pPr marL="0" indent="0">
              <a:buNone/>
              <a:defRPr sz="3200" b="1"/>
            </a:lvl1pPr>
            <a:lvl2pPr marL="609600" indent="0">
              <a:buNone/>
              <a:defRPr sz="2700" b="1"/>
            </a:lvl2pPr>
            <a:lvl3pPr marL="1219200" indent="0">
              <a:buNone/>
              <a:defRPr sz="2400" b="1"/>
            </a:lvl3pPr>
            <a:lvl4pPr marL="1828800" indent="0">
              <a:buNone/>
              <a:defRPr sz="2100" b="1"/>
            </a:lvl4pPr>
            <a:lvl5pPr marL="2438400" indent="0">
              <a:buNone/>
              <a:defRPr sz="2100" b="1"/>
            </a:lvl5pPr>
            <a:lvl6pPr marL="3048000" indent="0">
              <a:buNone/>
              <a:defRPr sz="2100" b="1"/>
            </a:lvl6pPr>
            <a:lvl7pPr marL="3657600" indent="0">
              <a:buNone/>
              <a:defRPr sz="2100" b="1"/>
            </a:lvl7pPr>
            <a:lvl8pPr marL="4267200" indent="0">
              <a:buNone/>
              <a:defRPr sz="2100" b="1"/>
            </a:lvl8pPr>
            <a:lvl9pPr marL="4876800" indent="0">
              <a:buNone/>
              <a:defRPr sz="2100" b="1"/>
            </a:lvl9pPr>
          </a:lstStyle>
          <a:p>
            <a:pPr lvl="0"/>
            <a:r>
              <a:rPr lang="zh-CN" altLang="en-US"/>
              <a:t>单击此处编辑母版文本样式</a:t>
            </a:r>
          </a:p>
        </p:txBody>
      </p:sp>
      <p:sp>
        <p:nvSpPr>
          <p:cNvPr id="6" name="内容占位符 5"/>
          <p:cNvSpPr>
            <a:spLocks noGrp="1"/>
          </p:cNvSpPr>
          <p:nvPr>
            <p:ph sz="quarter" idx="4"/>
          </p:nvPr>
        </p:nvSpPr>
        <p:spPr>
          <a:xfrm>
            <a:off x="6192563" y="2175379"/>
            <a:ext cx="5388332" cy="3952203"/>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2021-2-23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2021-2-23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2021-2-23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524" y="273113"/>
            <a:ext cx="4010562" cy="1162320"/>
          </a:xfrm>
        </p:spPr>
        <p:txBody>
          <a:bodyPr anchor="b"/>
          <a:lstStyle>
            <a:lvl1pPr algn="l">
              <a:defRPr sz="2700" b="1"/>
            </a:lvl1pPr>
          </a:lstStyle>
          <a:p>
            <a:r>
              <a:rPr lang="zh-CN" altLang="en-US"/>
              <a:t>单击此处编辑母版标题样式</a:t>
            </a:r>
          </a:p>
        </p:txBody>
      </p:sp>
      <p:sp>
        <p:nvSpPr>
          <p:cNvPr id="3" name="内容占位符 2"/>
          <p:cNvSpPr>
            <a:spLocks noGrp="1"/>
          </p:cNvSpPr>
          <p:nvPr>
            <p:ph idx="1"/>
          </p:nvPr>
        </p:nvSpPr>
        <p:spPr>
          <a:xfrm>
            <a:off x="4766114" y="273114"/>
            <a:ext cx="6814779" cy="5854469"/>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524" y="1435435"/>
            <a:ext cx="4010562" cy="4692149"/>
          </a:xfrm>
        </p:spPr>
        <p:txBody>
          <a:bodyPr/>
          <a:lstStyle>
            <a:lvl1pPr marL="0" indent="0">
              <a:buNone/>
              <a:defRPr sz="1900"/>
            </a:lvl1pPr>
            <a:lvl2pPr marL="609600" indent="0">
              <a:buNone/>
              <a:defRPr sz="1600"/>
            </a:lvl2pPr>
            <a:lvl3pPr marL="1219200" indent="0">
              <a:buNone/>
              <a:defRPr sz="1300"/>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2021-2-23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406" y="4801712"/>
            <a:ext cx="7314248" cy="566870"/>
          </a:xfrm>
        </p:spPr>
        <p:txBody>
          <a:bodyPr anchor="b"/>
          <a:lstStyle>
            <a:lvl1pPr algn="l">
              <a:defRPr sz="2700" b="1"/>
            </a:lvl1pPr>
          </a:lstStyle>
          <a:p>
            <a:r>
              <a:rPr lang="zh-CN" altLang="en-US"/>
              <a:t>单击此处编辑母版标题样式</a:t>
            </a:r>
          </a:p>
        </p:txBody>
      </p:sp>
      <p:sp>
        <p:nvSpPr>
          <p:cNvPr id="3" name="图片占位符 2"/>
          <p:cNvSpPr>
            <a:spLocks noGrp="1"/>
          </p:cNvSpPr>
          <p:nvPr>
            <p:ph type="pic" idx="1"/>
          </p:nvPr>
        </p:nvSpPr>
        <p:spPr>
          <a:xfrm>
            <a:off x="2389406" y="612917"/>
            <a:ext cx="7314248" cy="4115753"/>
          </a:xfrm>
        </p:spPr>
        <p:txBody>
          <a:bodyPr/>
          <a:lstStyle>
            <a:lvl1pPr marL="0" indent="0">
              <a:buNone/>
              <a:defRPr sz="4300"/>
            </a:lvl1pPr>
            <a:lvl2pPr marL="609600" indent="0">
              <a:buNone/>
              <a:defRPr sz="3700"/>
            </a:lvl2pPr>
            <a:lvl3pPr marL="1219200" indent="0">
              <a:buNone/>
              <a:defRPr sz="3200"/>
            </a:lvl3pPr>
            <a:lvl4pPr marL="1828800" indent="0">
              <a:buNone/>
              <a:defRPr sz="2700"/>
            </a:lvl4pPr>
            <a:lvl5pPr marL="2438400" indent="0">
              <a:buNone/>
              <a:defRPr sz="2700"/>
            </a:lvl5pPr>
            <a:lvl6pPr marL="3048000" indent="0">
              <a:buNone/>
              <a:defRPr sz="2700"/>
            </a:lvl6pPr>
            <a:lvl7pPr marL="3657600" indent="0">
              <a:buNone/>
              <a:defRPr sz="2700"/>
            </a:lvl7pPr>
            <a:lvl8pPr marL="4267200" indent="0">
              <a:buNone/>
              <a:defRPr sz="2700"/>
            </a:lvl8pPr>
            <a:lvl9pPr marL="4876800" indent="0">
              <a:buNone/>
              <a:defRPr sz="2700"/>
            </a:lvl9pPr>
          </a:lstStyle>
          <a:p>
            <a:endParaRPr lang="zh-CN" altLang="en-US"/>
          </a:p>
        </p:txBody>
      </p:sp>
      <p:sp>
        <p:nvSpPr>
          <p:cNvPr id="4" name="文本占位符 3"/>
          <p:cNvSpPr>
            <a:spLocks noGrp="1"/>
          </p:cNvSpPr>
          <p:nvPr>
            <p:ph type="body" sz="half" idx="2"/>
          </p:nvPr>
        </p:nvSpPr>
        <p:spPr>
          <a:xfrm>
            <a:off x="2389406" y="5368582"/>
            <a:ext cx="7314248" cy="805049"/>
          </a:xfrm>
        </p:spPr>
        <p:txBody>
          <a:bodyPr/>
          <a:lstStyle>
            <a:lvl1pPr marL="0" indent="0">
              <a:buNone/>
              <a:defRPr sz="1900"/>
            </a:lvl1pPr>
            <a:lvl2pPr marL="609600" indent="0">
              <a:buNone/>
              <a:defRPr sz="1600"/>
            </a:lvl2pPr>
            <a:lvl3pPr marL="1219200" indent="0">
              <a:buNone/>
              <a:defRPr sz="1300"/>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2021-2-23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microsoft.com/office/2007/relationships/hdphoto" Target="../media/hdphoto1.wdp"/><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microsoft.com/office/2007/relationships/hdphoto" Target="../media/hdphoto2.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521" y="274702"/>
            <a:ext cx="10971372" cy="1143265"/>
          </a:xfrm>
          <a:prstGeom prst="rect">
            <a:avLst/>
          </a:prstGeom>
        </p:spPr>
        <p:txBody>
          <a:bodyPr vert="horz" lIns="121917" tIns="60958" rIns="121917" bIns="60958" rtlCol="0" anchor="ctr">
            <a:normAutofit/>
          </a:bodyPr>
          <a:lstStyle/>
          <a:p>
            <a:r>
              <a:rPr lang="zh-CN" altLang="en-US"/>
              <a:t>单击此处编辑母版标题样式</a:t>
            </a:r>
          </a:p>
        </p:txBody>
      </p:sp>
      <p:sp>
        <p:nvSpPr>
          <p:cNvPr id="3" name="文本占位符 2"/>
          <p:cNvSpPr>
            <a:spLocks noGrp="1"/>
          </p:cNvSpPr>
          <p:nvPr>
            <p:ph type="body" idx="1"/>
          </p:nvPr>
        </p:nvSpPr>
        <p:spPr>
          <a:xfrm>
            <a:off x="609521" y="1600573"/>
            <a:ext cx="10971372" cy="4527011"/>
          </a:xfrm>
          <a:prstGeom prst="rect">
            <a:avLst/>
          </a:prstGeom>
        </p:spPr>
        <p:txBody>
          <a:bodyPr vert="horz" lIns="121917" tIns="60958" rIns="121917" bIns="60958"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521" y="6357822"/>
            <a:ext cx="2844430" cy="365210"/>
          </a:xfrm>
          <a:prstGeom prst="rect">
            <a:avLst/>
          </a:prstGeom>
        </p:spPr>
        <p:txBody>
          <a:bodyPr vert="horz" lIns="121917" tIns="60958" rIns="121917" bIns="60958" rtlCol="0" anchor="ctr"/>
          <a:lstStyle>
            <a:lvl1pPr algn="l">
              <a:defRPr sz="1600">
                <a:solidFill>
                  <a:schemeClr val="tx1">
                    <a:tint val="75000"/>
                  </a:schemeClr>
                </a:solidFill>
              </a:defRPr>
            </a:lvl1pPr>
          </a:lstStyle>
          <a:p>
            <a:fld id="{530820CF-B880-4189-942D-D702A7CBA730}" type="datetimeFigureOut">
              <a:rPr lang="zh-CN" altLang="en-US" smtClean="0"/>
              <a:t>2021-2-23</a:t>
            </a:fld>
            <a:endParaRPr lang="zh-CN" altLang="en-US"/>
          </a:p>
        </p:txBody>
      </p:sp>
      <p:sp>
        <p:nvSpPr>
          <p:cNvPr id="5" name="页脚占位符 4"/>
          <p:cNvSpPr>
            <a:spLocks noGrp="1"/>
          </p:cNvSpPr>
          <p:nvPr>
            <p:ph type="ftr" sz="quarter" idx="3"/>
          </p:nvPr>
        </p:nvSpPr>
        <p:spPr>
          <a:xfrm>
            <a:off x="4165059" y="6357822"/>
            <a:ext cx="3860297" cy="365210"/>
          </a:xfrm>
          <a:prstGeom prst="rect">
            <a:avLst/>
          </a:prstGeom>
        </p:spPr>
        <p:txBody>
          <a:bodyPr vert="horz" lIns="121917" tIns="60958" rIns="121917" bIns="60958"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6464" y="6357822"/>
            <a:ext cx="2844430" cy="365210"/>
          </a:xfrm>
          <a:prstGeom prst="rect">
            <a:avLst/>
          </a:prstGeom>
        </p:spPr>
        <p:txBody>
          <a:bodyPr vert="horz" lIns="121917" tIns="60958" rIns="121917" bIns="60958" rtlCol="0" anchor="ctr"/>
          <a:lstStyle>
            <a:lvl1pPr algn="r">
              <a:defRPr sz="1600">
                <a:solidFill>
                  <a:schemeClr val="tx1">
                    <a:tint val="75000"/>
                  </a:schemeClr>
                </a:solidFill>
              </a:defRPr>
            </a:lvl1pPr>
          </a:lstStyle>
          <a:p>
            <a:fld id="{0C913308-F349-4B6D-A68A-DD1791B4A57B}" type="slidenum">
              <a:rPr lang="zh-CN" altLang="en-US" smtClean="0"/>
              <a:t>‹#›</a:t>
            </a:fld>
            <a:endParaRPr lang="zh-CN" altLang="en-US"/>
          </a:p>
        </p:txBody>
      </p:sp>
      <p:pic>
        <p:nvPicPr>
          <p:cNvPr id="7" name="Picture 2" descr="C:\Users\Administrator\Desktop\图片1.jpg"/>
          <p:cNvPicPr>
            <a:picLocks noChangeAspect="1" noChangeArrowheads="1"/>
          </p:cNvPicPr>
          <p:nvPr userDrawn="1"/>
        </p:nvPicPr>
        <p:blipFill>
          <a:blip r:embed="rId17">
            <a:extLst>
              <a:ext uri="{BEBA8EAE-BF5A-486C-A8C5-ECC9F3942E4B}">
                <a14:imgProps xmlns:a14="http://schemas.microsoft.com/office/drawing/2010/main">
                  <a14:imgLayer r:embed="rId18">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rot="10800000">
            <a:off x="0" y="-14238"/>
            <a:ext cx="12190413" cy="6873826"/>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12434" y="0"/>
            <a:ext cx="12204435" cy="6876197"/>
          </a:xfrm>
          <a:prstGeom prst="rect">
            <a:avLst/>
          </a:prstGeom>
          <a:blipFill dpi="0" rotWithShape="1">
            <a:blip r:embed="rId20">
              <a:alphaModFix amt="29000"/>
              <a:duotone>
                <a:prstClr val="black"/>
                <a:srgbClr val="E4E4E4">
                  <a:tint val="45000"/>
                  <a:satMod val="400000"/>
                </a:srgbClr>
              </a:duotone>
            </a:blip>
            <a:srcRect/>
            <a:tile tx="0" ty="0" sx="100000" sy="100000" flip="none" algn="tl"/>
          </a:blipFill>
        </p:spPr>
      </p:pic>
      <p:pic>
        <p:nvPicPr>
          <p:cNvPr id="9" name="Picture 2" descr="C:\Users\Administrator\Desktop\图片1.png"/>
          <p:cNvPicPr>
            <a:picLocks noChangeAspect="1" noChangeArrowheads="1"/>
          </p:cNvPicPr>
          <p:nvPr userDrawn="1"/>
        </p:nvPicPr>
        <p:blipFill rotWithShape="1">
          <a:blip r:embed="rId21">
            <a:extLst>
              <a:ext uri="{BEBA8EAE-BF5A-486C-A8C5-ECC9F3942E4B}">
                <a14:imgProps xmlns:a14="http://schemas.microsoft.com/office/drawing/2010/main">
                  <a14:imgLayer r:embed="rId22">
                    <a14:imgEffect>
                      <a14:brightnessContrast contrast="20000"/>
                    </a14:imgEffect>
                  </a14:imgLayer>
                </a14:imgProps>
              </a:ext>
              <a:ext uri="{28A0092B-C50C-407E-A947-70E740481C1C}">
                <a14:useLocalDpi xmlns:a14="http://schemas.microsoft.com/office/drawing/2010/main" val="0"/>
              </a:ext>
            </a:extLst>
          </a:blip>
          <a:srcRect t="1418"/>
          <a:stretch>
            <a:fillRect/>
          </a:stretch>
        </p:blipFill>
        <p:spPr bwMode="auto">
          <a:xfrm>
            <a:off x="0" y="0"/>
            <a:ext cx="12193588" cy="6858001"/>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ctr" defTabSz="1219200" rtl="0" eaLnBrk="1" latinLnBrk="0" hangingPunct="1">
        <a:spcBef>
          <a:spcPct val="0"/>
        </a:spcBef>
        <a:buNone/>
        <a:defRPr sz="5900"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9.jpe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15.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26.png"/><Relationship Id="rId4"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28.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15.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29.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30.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image" Target="../media/image31.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14.xml"/><Relationship Id="rId4" Type="http://schemas.openxmlformats.org/officeDocument/2006/relationships/image" Target="../media/image15.jpe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14.xml"/><Relationship Id="rId4" Type="http://schemas.openxmlformats.org/officeDocument/2006/relationships/image" Target="../media/image15.jpeg"/></Relationships>
</file>

<file path=ppt/slides/_rels/slide4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4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474" y="6306786"/>
            <a:ext cx="12264499" cy="1077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TextBox 7"/>
          <p:cNvSpPr>
            <a:spLocks noChangeArrowheads="1"/>
          </p:cNvSpPr>
          <p:nvPr/>
        </p:nvSpPr>
        <p:spPr bwMode="auto">
          <a:xfrm>
            <a:off x="9839622" y="88132"/>
            <a:ext cx="2520280" cy="738664"/>
          </a:xfrm>
          <a:prstGeom prst="rect">
            <a:avLst/>
          </a:prstGeom>
          <a:noFill/>
          <a:ln>
            <a:noFill/>
          </a:ln>
          <a:effectLst/>
          <a:extLst>
            <a:ext uri="{909E8E84-426E-40DD-AFC4-6F175D3DCCD1}">
              <a14:hiddenFill xmlns:a14="http://schemas.microsoft.com/office/drawing/2010/main">
                <a:solidFill>
                  <a:schemeClr val="bg2">
                    <a:alpha val="70000"/>
                  </a:scheme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p>
            <a:pPr eaLnBrk="0" hangingPunct="0">
              <a:lnSpc>
                <a:spcPct val="150000"/>
              </a:lnSpc>
            </a:pPr>
            <a:r>
              <a:rPr lang="zh-CN" altLang="en-US" sz="2800" b="1" dirty="0" smtClean="0">
                <a:solidFill>
                  <a:srgbClr val="006CB8"/>
                </a:solidFill>
                <a:latin typeface="+mn-ea"/>
              </a:rPr>
              <a:t>数据可视化</a:t>
            </a:r>
            <a:endParaRPr lang="zh-CN" altLang="en-US" sz="2800" b="1" dirty="0">
              <a:solidFill>
                <a:srgbClr val="006CB8"/>
              </a:solidFill>
              <a:latin typeface="+mn-ea"/>
            </a:endParaRPr>
          </a:p>
        </p:txBody>
      </p:sp>
      <p:sp>
        <p:nvSpPr>
          <p:cNvPr id="104" name="TextBox 7"/>
          <p:cNvSpPr>
            <a:spLocks noChangeArrowheads="1"/>
          </p:cNvSpPr>
          <p:nvPr/>
        </p:nvSpPr>
        <p:spPr bwMode="auto">
          <a:xfrm>
            <a:off x="4395890" y="5421075"/>
            <a:ext cx="4107101" cy="707886"/>
          </a:xfrm>
          <a:prstGeom prst="rect">
            <a:avLst/>
          </a:prstGeom>
          <a:noFill/>
          <a:ln>
            <a:noFill/>
          </a:ln>
          <a:effectLst/>
          <a:extLst>
            <a:ext uri="{909E8E84-426E-40DD-AFC4-6F175D3DCCD1}">
              <a14:hiddenFill xmlns:a14="http://schemas.microsoft.com/office/drawing/2010/main">
                <a:solidFill>
                  <a:schemeClr val="bg2">
                    <a:alpha val="70000"/>
                  </a:scheme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p>
            <a:pPr eaLnBrk="0" hangingPunct="0"/>
            <a:r>
              <a:rPr lang="zh-CN" altLang="en-US" sz="4000" b="1" dirty="0">
                <a:solidFill>
                  <a:srgbClr val="006CB8"/>
                </a:solidFill>
                <a:latin typeface="+mj-ea"/>
                <a:ea typeface="+mj-ea"/>
                <a:sym typeface="微软雅黑" panose="020B0503020204020204" pitchFamily="34" charset="-122"/>
              </a:rPr>
              <a:t>               </a:t>
            </a:r>
            <a:endParaRPr lang="zh-CN" altLang="en-US" sz="4000" b="1" dirty="0">
              <a:solidFill>
                <a:srgbClr val="006CB8"/>
              </a:solidFill>
              <a:latin typeface="+mj-ea"/>
              <a:ea typeface="+mj-ea"/>
            </a:endParaRPr>
          </a:p>
        </p:txBody>
      </p:sp>
      <p:sp>
        <p:nvSpPr>
          <p:cNvPr id="106" name="圆角矩形 105"/>
          <p:cNvSpPr/>
          <p:nvPr/>
        </p:nvSpPr>
        <p:spPr>
          <a:xfrm>
            <a:off x="2515525" y="4682358"/>
            <a:ext cx="7252089" cy="672230"/>
          </a:xfrm>
          <a:prstGeom prst="roundRect">
            <a:avLst>
              <a:gd name="adj" fmla="val 42270"/>
            </a:avLst>
          </a:prstGeom>
          <a:solidFill>
            <a:schemeClr val="bg1">
              <a:lumMod val="85000"/>
            </a:schemeClr>
          </a:solidFill>
          <a:ln>
            <a:noFill/>
          </a:ln>
          <a:effectLst>
            <a:innerShdw blurRad="635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dirty="0"/>
          </a:p>
        </p:txBody>
      </p:sp>
      <p:sp>
        <p:nvSpPr>
          <p:cNvPr id="107" name="TextBox 106"/>
          <p:cNvSpPr txBox="1"/>
          <p:nvPr/>
        </p:nvSpPr>
        <p:spPr>
          <a:xfrm>
            <a:off x="4790919" y="4764559"/>
            <a:ext cx="2708429" cy="492438"/>
          </a:xfrm>
          <a:prstGeom prst="rect">
            <a:avLst/>
          </a:prstGeom>
          <a:noFill/>
        </p:spPr>
        <p:txBody>
          <a:bodyPr wrap="none" lIns="121917" tIns="60958" rIns="121917" bIns="60958" rtlCol="0">
            <a:spAutoFit/>
          </a:bodyPr>
          <a:lstStyle/>
          <a:p>
            <a:pPr algn="ct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数据可视化课程组</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08" name="组合 107"/>
          <p:cNvGrpSpPr/>
          <p:nvPr/>
        </p:nvGrpSpPr>
        <p:grpSpPr>
          <a:xfrm>
            <a:off x="2301643" y="4644338"/>
            <a:ext cx="959980" cy="766336"/>
            <a:chOff x="899592" y="2377261"/>
            <a:chExt cx="720079" cy="574619"/>
          </a:xfrm>
          <a:effectLst>
            <a:outerShdw blurRad="50800" dist="38100" dir="2700000" algn="tl" rotWithShape="0">
              <a:prstClr val="black">
                <a:alpha val="40000"/>
              </a:prstClr>
            </a:outerShdw>
          </a:effectLst>
        </p:grpSpPr>
        <p:sp>
          <p:nvSpPr>
            <p:cNvPr id="109" name="圆角矩形 108"/>
            <p:cNvSpPr/>
            <p:nvPr/>
          </p:nvSpPr>
          <p:spPr>
            <a:xfrm>
              <a:off x="899592" y="2377261"/>
              <a:ext cx="720079" cy="574619"/>
            </a:xfrm>
            <a:prstGeom prst="roundRect">
              <a:avLst>
                <a:gd name="adj" fmla="val 42270"/>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a typeface="微软雅黑" panose="020B0503020204020204" pitchFamily="34" charset="-122"/>
              </a:endParaRPr>
            </a:p>
          </p:txBody>
        </p:sp>
        <p:sp>
          <p:nvSpPr>
            <p:cNvPr id="110" name="圆角矩形 109"/>
            <p:cNvSpPr/>
            <p:nvPr/>
          </p:nvSpPr>
          <p:spPr>
            <a:xfrm>
              <a:off x="920241" y="2397813"/>
              <a:ext cx="681258" cy="533516"/>
            </a:xfrm>
            <a:prstGeom prst="roundRect">
              <a:avLst>
                <a:gd name="adj" fmla="val 42270"/>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a typeface="微软雅黑" panose="020B0503020204020204" pitchFamily="34" charset="-122"/>
              </a:endParaRPr>
            </a:p>
          </p:txBody>
        </p:sp>
      </p:grpSp>
      <p:pic>
        <p:nvPicPr>
          <p:cNvPr id="111" name="Picture 2" descr="C:\Users\Administrator\Desktop\手.png"/>
          <p:cNvPicPr>
            <a:picLocks noChangeAspect="1" noChangeArrowheads="1"/>
          </p:cNvPicPr>
          <p:nvPr/>
        </p:nvPicPr>
        <p:blipFill>
          <a:blip r:embed="rId3"/>
          <a:srcRect/>
          <a:stretch>
            <a:fillRect/>
          </a:stretch>
        </p:blipFill>
        <p:spPr bwMode="auto">
          <a:xfrm flipH="1">
            <a:off x="2142795" y="4778391"/>
            <a:ext cx="3945966" cy="3835979"/>
          </a:xfrm>
          <a:prstGeom prst="rect">
            <a:avLst/>
          </a:prstGeom>
          <a:noFill/>
        </p:spPr>
      </p:pic>
      <p:sp>
        <p:nvSpPr>
          <p:cNvPr id="112" name="TextBox 111"/>
          <p:cNvSpPr txBox="1"/>
          <p:nvPr/>
        </p:nvSpPr>
        <p:spPr>
          <a:xfrm>
            <a:off x="5275822" y="6148192"/>
            <a:ext cx="2038372" cy="400105"/>
          </a:xfrm>
          <a:prstGeom prst="rect">
            <a:avLst/>
          </a:prstGeom>
          <a:noFill/>
        </p:spPr>
        <p:txBody>
          <a:bodyPr wrap="none" lIns="121917" tIns="60958" rIns="121917" bIns="60958" rtlCol="0">
            <a:spAutoFit/>
          </a:bodyPr>
          <a:lstStyle/>
          <a:p>
            <a:pPr algn="ctr" fontAlgn="auto">
              <a:spcBef>
                <a:spcPts val="0"/>
              </a:spcBef>
              <a:spcAft>
                <a:spcPts val="0"/>
              </a:spcAft>
              <a:defRPr/>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53" name="Picture 16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141" y="1053530"/>
            <a:ext cx="1913187" cy="1270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 name="Picture 16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48014" y="1056380"/>
            <a:ext cx="2053223" cy="1270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167"/>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6142400" y="1056079"/>
            <a:ext cx="1904560" cy="127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 name="Picture 16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94151" y="1056079"/>
            <a:ext cx="2050384" cy="127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16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121522" y="1056079"/>
            <a:ext cx="2117503" cy="127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17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73886" y="1053530"/>
            <a:ext cx="2205096" cy="1270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矩形 18"/>
          <p:cNvSpPr/>
          <p:nvPr/>
        </p:nvSpPr>
        <p:spPr>
          <a:xfrm>
            <a:off x="2680279" y="3210093"/>
            <a:ext cx="6841915" cy="1015663"/>
          </a:xfrm>
          <a:prstGeom prst="rect">
            <a:avLst/>
          </a:prstGeom>
        </p:spPr>
        <p:txBody>
          <a:bodyPr wrap="square">
            <a:spAutoFit/>
          </a:bodyPr>
          <a:lstStyle/>
          <a:p>
            <a:pPr lvl="0" algn="ctr" eaLnBrk="0" hangingPunct="0">
              <a:lnSpc>
                <a:spcPct val="150000"/>
              </a:lnSpc>
              <a:spcBef>
                <a:spcPct val="0"/>
              </a:spcBef>
              <a:defRPr/>
            </a:pPr>
            <a:r>
              <a:rPr lang="zh-CN" altLang="en-US" sz="4000" b="1" dirty="0" smtClean="0">
                <a:solidFill>
                  <a:srgbClr val="006CB8"/>
                </a:solidFill>
                <a:latin typeface="+mn-ea"/>
              </a:rPr>
              <a:t>第六章 创建特殊图表</a:t>
            </a:r>
            <a:endParaRPr lang="zh-CN" altLang="en-US" sz="4000" b="1" dirty="0">
              <a:solidFill>
                <a:srgbClr val="006CB8"/>
              </a:solidFill>
              <a:latin typeface="+mn-ea"/>
            </a:endParaRPr>
          </a:p>
        </p:txBody>
      </p:sp>
      <p:pic>
        <p:nvPicPr>
          <p:cNvPr id="20" name="图片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785" y="215367"/>
            <a:ext cx="1989981" cy="3780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4.78691E-6 L 0.575 -4.78691E-6 " pathEditMode="relative" rAng="0" ptsTypes="AA">
                                      <p:cBhvr>
                                        <p:cTn id="8" dur="2000" fill="hold"/>
                                        <p:tgtEl>
                                          <p:spTgt spid="108"/>
                                        </p:tgtEl>
                                        <p:attrNameLst>
                                          <p:attrName>ppt_x</p:attrName>
                                          <p:attrName>ppt_y</p:attrName>
                                        </p:attrNameLst>
                                      </p:cBhvr>
                                      <p:rCtr x="28750" y="0"/>
                                    </p:animMotion>
                                  </p:childTnLst>
                                </p:cTn>
                              </p:par>
                              <p:par>
                                <p:cTn id="9" presetID="22" presetClass="entr" presetSubtype="8" fill="hold" grpId="0" nodeType="withEffect">
                                  <p:stCondLst>
                                    <p:cond delay="250"/>
                                  </p:stCondLst>
                                  <p:childTnLst>
                                    <p:set>
                                      <p:cBhvr>
                                        <p:cTn id="10" dur="1" fill="hold">
                                          <p:stCondLst>
                                            <p:cond delay="0"/>
                                          </p:stCondLst>
                                        </p:cTn>
                                        <p:tgtEl>
                                          <p:spTgt spid="107"/>
                                        </p:tgtEl>
                                        <p:attrNameLst>
                                          <p:attrName>style.visibility</p:attrName>
                                        </p:attrNameLst>
                                      </p:cBhvr>
                                      <p:to>
                                        <p:strVal val="visible"/>
                                      </p:to>
                                    </p:set>
                                    <p:animEffect transition="in" filter="wipe(left)">
                                      <p:cBhvr>
                                        <p:cTn id="11" dur="1750"/>
                                        <p:tgtEl>
                                          <p:spTgt spid="107"/>
                                        </p:tgtEl>
                                      </p:cBhvr>
                                    </p:animEffect>
                                  </p:childTnLst>
                                </p:cTn>
                              </p:par>
                              <p:par>
                                <p:cTn id="12" presetID="1" presetClass="entr" presetSubtype="0" fill="hold" nodeType="withEffect">
                                  <p:stCondLst>
                                    <p:cond delay="0"/>
                                  </p:stCondLst>
                                  <p:childTnLst>
                                    <p:set>
                                      <p:cBhvr>
                                        <p:cTn id="13" dur="1" fill="hold">
                                          <p:stCondLst>
                                            <p:cond delay="0"/>
                                          </p:stCondLst>
                                        </p:cTn>
                                        <p:tgtEl>
                                          <p:spTgt spid="111"/>
                                        </p:tgtEl>
                                        <p:attrNameLst>
                                          <p:attrName>style.visibility</p:attrName>
                                        </p:attrNameLst>
                                      </p:cBhvr>
                                      <p:to>
                                        <p:strVal val="visible"/>
                                      </p:to>
                                    </p:set>
                                  </p:childTnLst>
                                </p:cTn>
                              </p:par>
                              <p:par>
                                <p:cTn id="14" presetID="63" presetClass="path" presetSubtype="0" accel="50000" decel="50000" fill="hold" nodeType="withEffect">
                                  <p:stCondLst>
                                    <p:cond delay="0"/>
                                  </p:stCondLst>
                                  <p:childTnLst>
                                    <p:animMotion origin="layout" path="M -4.16667E-6 4.93827E-6 L 0.58351 4.93827E-6 " pathEditMode="relative" rAng="0" ptsTypes="AA">
                                      <p:cBhvr>
                                        <p:cTn id="15" dur="2000" fill="hold"/>
                                        <p:tgtEl>
                                          <p:spTgt spid="111"/>
                                        </p:tgtEl>
                                        <p:attrNameLst>
                                          <p:attrName>ppt_x</p:attrName>
                                          <p:attrName>ppt_y</p:attrName>
                                        </p:attrNameLst>
                                      </p:cBhvr>
                                      <p:rCtr x="29167" y="0"/>
                                    </p:animMotion>
                                  </p:childTnLst>
                                </p:cTn>
                              </p:par>
                            </p:childTnLst>
                          </p:cTn>
                        </p:par>
                        <p:par>
                          <p:cTn id="16" fill="hold">
                            <p:stCondLst>
                              <p:cond delay="0"/>
                            </p:stCondLst>
                            <p:childTnLst>
                              <p:par>
                                <p:cTn id="17" presetID="53" presetClass="entr" presetSubtype="528" fill="hold" grpId="0" nodeType="afterEffect">
                                  <p:stCondLst>
                                    <p:cond delay="0"/>
                                  </p:stCondLst>
                                  <p:iterate type="lt">
                                    <p:tmPct val="10000"/>
                                  </p:iterate>
                                  <p:childTnLst>
                                    <p:set>
                                      <p:cBhvr>
                                        <p:cTn id="18" dur="1" fill="hold">
                                          <p:stCondLst>
                                            <p:cond delay="0"/>
                                          </p:stCondLst>
                                        </p:cTn>
                                        <p:tgtEl>
                                          <p:spTgt spid="112"/>
                                        </p:tgtEl>
                                        <p:attrNameLst>
                                          <p:attrName>style.visibility</p:attrName>
                                        </p:attrNameLst>
                                      </p:cBhvr>
                                      <p:to>
                                        <p:strVal val="visible"/>
                                      </p:to>
                                    </p:set>
                                    <p:anim calcmode="lin" valueType="num">
                                      <p:cBhvr>
                                        <p:cTn id="19" dur="500" fill="hold"/>
                                        <p:tgtEl>
                                          <p:spTgt spid="112"/>
                                        </p:tgtEl>
                                        <p:attrNameLst>
                                          <p:attrName>ppt_w</p:attrName>
                                        </p:attrNameLst>
                                      </p:cBhvr>
                                      <p:tavLst>
                                        <p:tav tm="0">
                                          <p:val>
                                            <p:fltVal val="0"/>
                                          </p:val>
                                        </p:tav>
                                        <p:tav tm="100000">
                                          <p:val>
                                            <p:strVal val="#ppt_w"/>
                                          </p:val>
                                        </p:tav>
                                      </p:tavLst>
                                    </p:anim>
                                    <p:anim calcmode="lin" valueType="num">
                                      <p:cBhvr>
                                        <p:cTn id="20" dur="500" fill="hold"/>
                                        <p:tgtEl>
                                          <p:spTgt spid="112"/>
                                        </p:tgtEl>
                                        <p:attrNameLst>
                                          <p:attrName>ppt_h</p:attrName>
                                        </p:attrNameLst>
                                      </p:cBhvr>
                                      <p:tavLst>
                                        <p:tav tm="0">
                                          <p:val>
                                            <p:fltVal val="0"/>
                                          </p:val>
                                        </p:tav>
                                        <p:tav tm="100000">
                                          <p:val>
                                            <p:strVal val="#ppt_h"/>
                                          </p:val>
                                        </p:tav>
                                      </p:tavLst>
                                    </p:anim>
                                    <p:animEffect transition="in" filter="fade">
                                      <p:cBhvr>
                                        <p:cTn id="21" dur="500"/>
                                        <p:tgtEl>
                                          <p:spTgt spid="112"/>
                                        </p:tgtEl>
                                      </p:cBhvr>
                                    </p:animEffect>
                                    <p:anim calcmode="lin" valueType="num">
                                      <p:cBhvr>
                                        <p:cTn id="22" dur="500" fill="hold"/>
                                        <p:tgtEl>
                                          <p:spTgt spid="112"/>
                                        </p:tgtEl>
                                        <p:attrNameLst>
                                          <p:attrName>ppt_x</p:attrName>
                                        </p:attrNameLst>
                                      </p:cBhvr>
                                      <p:tavLst>
                                        <p:tav tm="0">
                                          <p:val>
                                            <p:fltVal val="0.5"/>
                                          </p:val>
                                        </p:tav>
                                        <p:tav tm="100000">
                                          <p:val>
                                            <p:strVal val="#ppt_x"/>
                                          </p:val>
                                        </p:tav>
                                      </p:tavLst>
                                    </p:anim>
                                    <p:anim calcmode="lin" valueType="num">
                                      <p:cBhvr>
                                        <p:cTn id="23" dur="500" fill="hold"/>
                                        <p:tgtEl>
                                          <p:spTgt spid="112"/>
                                        </p:tgtEl>
                                        <p:attrNameLst>
                                          <p:attrName>ppt_y</p:attrName>
                                        </p:attrNameLst>
                                      </p:cBhvr>
                                      <p:tavLst>
                                        <p:tav tm="0">
                                          <p:val>
                                            <p:fltVal val="0.5"/>
                                          </p:val>
                                        </p:tav>
                                        <p:tav tm="100000">
                                          <p:val>
                                            <p:strVal val="#ppt_y"/>
                                          </p:val>
                                        </p:tav>
                                      </p:tavLst>
                                    </p:anim>
                                  </p:childTnLst>
                                </p:cTn>
                              </p:par>
                              <p:par>
                                <p:cTn id="24" presetID="42" presetClass="exit" presetSubtype="0" fill="hold" nodeType="withEffect">
                                  <p:stCondLst>
                                    <p:cond delay="0"/>
                                  </p:stCondLst>
                                  <p:childTnLst>
                                    <p:animEffect transition="out" filter="fade">
                                      <p:cBhvr>
                                        <p:cTn id="25" dur="1000"/>
                                        <p:tgtEl>
                                          <p:spTgt spid="111"/>
                                        </p:tgtEl>
                                      </p:cBhvr>
                                    </p:animEffect>
                                    <p:anim calcmode="lin" valueType="num">
                                      <p:cBhvr>
                                        <p:cTn id="26" dur="1000"/>
                                        <p:tgtEl>
                                          <p:spTgt spid="111"/>
                                        </p:tgtEl>
                                        <p:attrNameLst>
                                          <p:attrName>ppt_x</p:attrName>
                                        </p:attrNameLst>
                                      </p:cBhvr>
                                      <p:tavLst>
                                        <p:tav tm="0">
                                          <p:val>
                                            <p:strVal val="ppt_x"/>
                                          </p:val>
                                        </p:tav>
                                        <p:tav tm="100000">
                                          <p:val>
                                            <p:strVal val="ppt_x"/>
                                          </p:val>
                                        </p:tav>
                                      </p:tavLst>
                                    </p:anim>
                                    <p:anim calcmode="lin" valueType="num">
                                      <p:cBhvr>
                                        <p:cTn id="27" dur="1000"/>
                                        <p:tgtEl>
                                          <p:spTgt spid="111"/>
                                        </p:tgtEl>
                                        <p:attrNameLst>
                                          <p:attrName>ppt_y</p:attrName>
                                        </p:attrNameLst>
                                      </p:cBhvr>
                                      <p:tavLst>
                                        <p:tav tm="0">
                                          <p:val>
                                            <p:strVal val="ppt_y"/>
                                          </p:val>
                                        </p:tav>
                                        <p:tav tm="100000">
                                          <p:val>
                                            <p:strVal val="ppt_y+.1"/>
                                          </p:val>
                                        </p:tav>
                                      </p:tavLst>
                                    </p:anim>
                                    <p:set>
                                      <p:cBhvr>
                                        <p:cTn id="28" dur="1" fill="hold">
                                          <p:stCondLst>
                                            <p:cond delay="999"/>
                                          </p:stCondLst>
                                        </p:cTn>
                                        <p:tgtEl>
                                          <p:spTgt spid="111"/>
                                        </p:tgtEl>
                                        <p:attrNameLst>
                                          <p:attrName>style.visibility</p:attrName>
                                        </p:attrNameLst>
                                      </p:cBhvr>
                                      <p:to>
                                        <p:strVal val="hidden"/>
                                      </p:to>
                                    </p:set>
                                  </p:childTnLst>
                                </p:cTn>
                              </p:par>
                            </p:childTnLst>
                          </p:cTn>
                        </p:par>
                        <p:par>
                          <p:cTn id="29" fill="hold">
                            <p:stCondLst>
                              <p:cond delay="3750"/>
                            </p:stCondLst>
                            <p:childTnLst>
                              <p:par>
                                <p:cTn id="30" presetID="34" presetClass="emph" presetSubtype="0" fill="hold" grpId="1" nodeType="afterEffect">
                                  <p:stCondLst>
                                    <p:cond delay="0"/>
                                  </p:stCondLst>
                                  <p:iterate type="lt">
                                    <p:tmPct val="10000"/>
                                  </p:iterate>
                                  <p:childTnLst>
                                    <p:animMotion origin="layout" path="M 0.0 0.0 L 0.0 -0.07213" pathEditMode="relative" ptsTypes="">
                                      <p:cBhvr>
                                        <p:cTn id="31" dur="250" accel="50000" decel="50000" autoRev="1" fill="hold">
                                          <p:stCondLst>
                                            <p:cond delay="0"/>
                                          </p:stCondLst>
                                        </p:cTn>
                                        <p:tgtEl>
                                          <p:spTgt spid="104"/>
                                        </p:tgtEl>
                                        <p:attrNameLst>
                                          <p:attrName>ppt_x</p:attrName>
                                          <p:attrName>ppt_y</p:attrName>
                                        </p:attrNameLst>
                                      </p:cBhvr>
                                    </p:animMotion>
                                    <p:animRot by="1500000">
                                      <p:cBhvr>
                                        <p:cTn id="32" dur="125" fill="hold">
                                          <p:stCondLst>
                                            <p:cond delay="0"/>
                                          </p:stCondLst>
                                        </p:cTn>
                                        <p:tgtEl>
                                          <p:spTgt spid="104"/>
                                        </p:tgtEl>
                                        <p:attrNameLst>
                                          <p:attrName>r</p:attrName>
                                        </p:attrNameLst>
                                      </p:cBhvr>
                                    </p:animRot>
                                    <p:animRot by="-1500000">
                                      <p:cBhvr>
                                        <p:cTn id="33" dur="125" fill="hold">
                                          <p:stCondLst>
                                            <p:cond delay="125"/>
                                          </p:stCondLst>
                                        </p:cTn>
                                        <p:tgtEl>
                                          <p:spTgt spid="104"/>
                                        </p:tgtEl>
                                        <p:attrNameLst>
                                          <p:attrName>r</p:attrName>
                                        </p:attrNameLst>
                                      </p:cBhvr>
                                    </p:animRot>
                                    <p:animRot by="-1500000">
                                      <p:cBhvr>
                                        <p:cTn id="34" dur="125" fill="hold">
                                          <p:stCondLst>
                                            <p:cond delay="250"/>
                                          </p:stCondLst>
                                        </p:cTn>
                                        <p:tgtEl>
                                          <p:spTgt spid="104"/>
                                        </p:tgtEl>
                                        <p:attrNameLst>
                                          <p:attrName>r</p:attrName>
                                        </p:attrNameLst>
                                      </p:cBhvr>
                                    </p:animRot>
                                    <p:animRot by="1500000">
                                      <p:cBhvr>
                                        <p:cTn id="35" dur="125" fill="hold">
                                          <p:stCondLst>
                                            <p:cond delay="375"/>
                                          </p:stCondLst>
                                        </p:cTn>
                                        <p:tgtEl>
                                          <p:spTgt spid="10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1"/>
      <p:bldP spid="107" grpId="0"/>
      <p:bldP spid="1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b="1" dirty="0" smtClean="0">
                <a:solidFill>
                  <a:schemeClr val="tx1">
                    <a:lumMod val="65000"/>
                    <a:lumOff val="35000"/>
                  </a:schemeClr>
                </a:solidFill>
                <a:latin typeface="+mj-ea"/>
              </a:rPr>
              <a:t>1.</a:t>
            </a:r>
            <a:r>
              <a:rPr lang="zh-CN" altLang="en-US" b="1" dirty="0" smtClean="0">
                <a:solidFill>
                  <a:schemeClr val="tx1">
                    <a:lumMod val="65000"/>
                    <a:lumOff val="35000"/>
                  </a:schemeClr>
                </a:solidFill>
                <a:latin typeface="+mj-ea"/>
              </a:rPr>
              <a:t>用</a:t>
            </a:r>
            <a:r>
              <a:rPr lang="en-US" altLang="zh-CN" b="1" dirty="0">
                <a:solidFill>
                  <a:schemeClr val="tx1">
                    <a:lumMod val="65000"/>
                    <a:lumOff val="35000"/>
                  </a:schemeClr>
                </a:solidFill>
                <a:latin typeface="+mj-ea"/>
              </a:rPr>
              <a:t>tree map</a:t>
            </a:r>
            <a:r>
              <a:rPr lang="zh-CN" altLang="en-US" b="1" dirty="0">
                <a:solidFill>
                  <a:schemeClr val="tx1">
                    <a:lumMod val="65000"/>
                    <a:lumOff val="35000"/>
                  </a:schemeClr>
                </a:solidFill>
                <a:latin typeface="+mj-ea"/>
              </a:rPr>
              <a:t>图像化图层</a:t>
            </a:r>
            <a:endParaRPr lang="zh-CN" altLang="en-US" sz="2800" b="1" dirty="0"/>
          </a:p>
        </p:txBody>
      </p:sp>
      <p:sp>
        <p:nvSpPr>
          <p:cNvPr id="4" name="矩形 3"/>
          <p:cNvSpPr/>
          <p:nvPr/>
        </p:nvSpPr>
        <p:spPr>
          <a:xfrm>
            <a:off x="262558" y="1032214"/>
            <a:ext cx="3712274" cy="461665"/>
          </a:xfrm>
          <a:prstGeom prst="rect">
            <a:avLst/>
          </a:prstGeom>
        </p:spPr>
        <p:txBody>
          <a:bodyPr wrap="square">
            <a:spAutoFit/>
          </a:bodyPr>
          <a:lstStyle/>
          <a:p>
            <a:pPr indent="300355" eaLnBrk="0" hangingPunct="0">
              <a:tabLst>
                <a:tab pos="457200" algn="l"/>
              </a:tabLst>
              <a:defRPr/>
            </a:pPr>
            <a:r>
              <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rPr>
              <a:t>Tree map</a:t>
            </a: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基础</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910630" y="2277666"/>
            <a:ext cx="3168352" cy="2062103"/>
          </a:xfrm>
          <a:prstGeom prst="rect">
            <a:avLst/>
          </a:prstGeom>
        </p:spPr>
        <p:txBody>
          <a:bodyPr wrap="square">
            <a:spAutoFit/>
          </a:bodyPr>
          <a:lstStyle/>
          <a:p>
            <a:pPr indent="300355" eaLnBrk="0" hangingPunct="0">
              <a:tabLst>
                <a:tab pos="457200" algn="l"/>
              </a:tabLst>
              <a:defRPr/>
            </a:pPr>
            <a:r>
              <a:rPr lang="en-US" altLang="zh-CN" sz="1600" b="1" dirty="0" smtClean="0">
                <a:solidFill>
                  <a:schemeClr val="tx1">
                    <a:lumMod val="85000"/>
                    <a:lumOff val="15000"/>
                  </a:schemeClr>
                </a:solidFill>
                <a:latin typeface="微软雅黑" panose="020B0503020204020204" pitchFamily="34" charset="-122"/>
                <a:ea typeface="微软雅黑" panose="020B0503020204020204" pitchFamily="34" charset="-122"/>
              </a:rPr>
              <a:t>4.1</a:t>
            </a:r>
            <a:r>
              <a:rPr lang="zh-CN" altLang="en-US" sz="1600" b="1" dirty="0" smtClean="0">
                <a:solidFill>
                  <a:schemeClr val="tx1">
                    <a:lumMod val="85000"/>
                    <a:lumOff val="15000"/>
                  </a:schemeClr>
                </a:solidFill>
                <a:latin typeface="微软雅黑" panose="020B0503020204020204" pitchFamily="34" charset="-122"/>
                <a:ea typeface="微软雅黑" panose="020B0503020204020204" pitchFamily="34" charset="-122"/>
              </a:rPr>
              <a:t>修改数据结构</a:t>
            </a:r>
            <a:endParaRPr lang="en-US" altLang="zh-CN" sz="1600" b="1"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indent="300355" eaLnBrk="0" hangingPunct="0">
              <a:tabLst>
                <a:tab pos="457200" algn="l"/>
              </a:tabLst>
              <a:defRPr/>
            </a:pPr>
            <a:r>
              <a:rPr lang="en-US" altLang="zh-CN" sz="1600" dirty="0" err="1" smtClean="0">
                <a:solidFill>
                  <a:schemeClr val="tx1">
                    <a:lumMod val="85000"/>
                    <a:lumOff val="15000"/>
                  </a:schemeClr>
                </a:solidFill>
                <a:latin typeface="微软雅黑" panose="020B0503020204020204" pitchFamily="34" charset="-122"/>
                <a:ea typeface="微软雅黑" panose="020B0503020204020204" pitchFamily="34" charset="-122"/>
              </a:rPr>
              <a:t>var</a:t>
            </a:r>
            <a:r>
              <a:rPr lang="en-US" altLang="zh-CN" sz="1600"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south = {</a:t>
            </a:r>
          </a:p>
          <a:p>
            <a:pPr indent="300355" eaLnBrk="0" hangingPunct="0">
              <a:tabLst>
                <a:tab pos="457200" algn="l"/>
              </a:tabLst>
              <a:defRPr/>
            </a:pPr>
            <a:r>
              <a:rPr lang="en-US" altLang="zh-CN" sz="1600" dirty="0" smtClean="0">
                <a:solidFill>
                  <a:schemeClr val="tx1">
                    <a:lumMod val="85000"/>
                    <a:lumOff val="15000"/>
                  </a:schemeClr>
                </a:solidFill>
                <a:latin typeface="微软雅黑" panose="020B0503020204020204" pitchFamily="34" charset="-122"/>
                <a:ea typeface="微软雅黑" panose="020B0503020204020204" pitchFamily="34" charset="-122"/>
              </a:rPr>
              <a:t>   data</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dirty="0" smtClean="0">
                <a:solidFill>
                  <a:schemeClr val="tx1">
                    <a:lumMod val="85000"/>
                    <a:lumOff val="15000"/>
                  </a:schemeClr>
                </a:solidFill>
                <a:latin typeface="微软雅黑" panose="020B0503020204020204" pitchFamily="34" charset="-122"/>
                <a:ea typeface="微软雅黑" panose="020B0503020204020204" pitchFamily="34" charset="-122"/>
              </a:rPr>
              <a:t>labels</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dirty="0" smtClean="0">
                <a:solidFill>
                  <a:schemeClr val="tx1">
                    <a:lumMod val="85000"/>
                    <a:lumOff val="15000"/>
                  </a:schemeClr>
                </a:solidFill>
                <a:latin typeface="微软雅黑" panose="020B0503020204020204" pitchFamily="34" charset="-122"/>
                <a:ea typeface="微软雅黑" panose="020B0503020204020204" pitchFamily="34" charset="-122"/>
              </a:rPr>
              <a:t>growth</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dirty="0" err="1" smtClean="0">
                <a:solidFill>
                  <a:schemeClr val="tx1">
                    <a:lumMod val="85000"/>
                    <a:lumOff val="15000"/>
                  </a:schemeClr>
                </a:solidFill>
                <a:latin typeface="微软雅黑" panose="020B0503020204020204" pitchFamily="34" charset="-122"/>
                <a:ea typeface="微软雅黑" panose="020B0503020204020204" pitchFamily="34" charset="-122"/>
              </a:rPr>
              <a:t>minGrowth</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100,</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dirty="0" err="1" smtClean="0">
                <a:solidFill>
                  <a:schemeClr val="tx1">
                    <a:lumMod val="85000"/>
                    <a:lumOff val="15000"/>
                  </a:schemeClr>
                </a:solidFill>
                <a:latin typeface="微软雅黑" panose="020B0503020204020204" pitchFamily="34" charset="-122"/>
                <a:ea typeface="微软雅黑" panose="020B0503020204020204" pitchFamily="34" charset="-122"/>
              </a:rPr>
              <a:t>maxGrowth</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-100</a:t>
            </a:r>
          </a:p>
          <a:p>
            <a:pPr indent="300355" eaLnBrk="0" hangingPunct="0">
              <a:tabLst>
                <a:tab pos="457200" algn="l"/>
              </a:tabLst>
              <a:defRPr/>
            </a:pPr>
            <a:r>
              <a:rPr lang="en-US" altLang="zh-CN" sz="1600" dirty="0" smtClean="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7" name="Picture 2" descr="https://pic3.zhimg.com/80/afa7cf270a995758974bb641dfb39692_720w.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80488" y="117426"/>
            <a:ext cx="864096" cy="604868"/>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838622" y="1629594"/>
            <a:ext cx="6092825" cy="461665"/>
          </a:xfrm>
          <a:prstGeom prst="rect">
            <a:avLst/>
          </a:prstGeom>
        </p:spPr>
        <p:txBody>
          <a:bodyPr>
            <a:spAutoFit/>
          </a:bodyPr>
          <a:lstStyle/>
          <a:p>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第四步</a:t>
            </a:r>
            <a:r>
              <a:rPr lang="en-US" altLang="zh-CN"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通过改变底色展示附加数据</a:t>
            </a:r>
            <a:endParaRPr lang="zh-CN" altLang="en-US" dirty="0"/>
          </a:p>
        </p:txBody>
      </p:sp>
      <p:sp>
        <p:nvSpPr>
          <p:cNvPr id="3" name="矩形 2"/>
          <p:cNvSpPr/>
          <p:nvPr/>
        </p:nvSpPr>
        <p:spPr>
          <a:xfrm>
            <a:off x="4882859" y="2117545"/>
            <a:ext cx="7300094" cy="4524315"/>
          </a:xfrm>
          <a:prstGeom prst="rect">
            <a:avLst/>
          </a:prstGeom>
        </p:spPr>
        <p:txBody>
          <a:bodyPr wrap="square">
            <a:spAutoFit/>
          </a:bodyPr>
          <a:lstStyle/>
          <a:p>
            <a:r>
              <a:rPr lang="en-US" altLang="zh-CN" sz="1600" b="1" dirty="0" smtClean="0"/>
              <a:t>4.2</a:t>
            </a:r>
            <a:r>
              <a:rPr lang="zh-CN" altLang="en-US" sz="1600" b="1" dirty="0" smtClean="0"/>
              <a:t>数据分组</a:t>
            </a:r>
            <a:endParaRPr lang="en-US" altLang="zh-CN" sz="1600" b="1" dirty="0" smtClean="0"/>
          </a:p>
          <a:p>
            <a:r>
              <a:rPr lang="en-US" altLang="zh-CN" sz="1600" dirty="0" smtClean="0"/>
              <a:t>for </a:t>
            </a:r>
            <a:r>
              <a:rPr lang="en-US" altLang="zh-CN" sz="1600" dirty="0"/>
              <a:t>(</a:t>
            </a:r>
            <a:r>
              <a:rPr lang="en-US" altLang="zh-CN" sz="1600" dirty="0" err="1"/>
              <a:t>var</a:t>
            </a:r>
            <a:r>
              <a:rPr lang="en-US" altLang="zh-CN" sz="1600" dirty="0"/>
              <a:t> i = 0; i &lt; </a:t>
            </a:r>
            <a:r>
              <a:rPr lang="en-US" altLang="zh-CN" sz="1600" dirty="0" err="1"/>
              <a:t>census.length</a:t>
            </a:r>
            <a:r>
              <a:rPr lang="en-US" altLang="zh-CN" sz="1600" dirty="0"/>
              <a:t>; i++) {</a:t>
            </a:r>
          </a:p>
          <a:p>
            <a:r>
              <a:rPr lang="en-US" altLang="zh-CN" sz="1600" dirty="0" smtClean="0"/>
              <a:t>      </a:t>
            </a:r>
            <a:r>
              <a:rPr lang="en-US" altLang="zh-CN" sz="1600" dirty="0" err="1" smtClean="0"/>
              <a:t>var</a:t>
            </a:r>
            <a:r>
              <a:rPr lang="en-US" altLang="zh-CN" sz="1600" dirty="0" smtClean="0"/>
              <a:t> </a:t>
            </a:r>
            <a:r>
              <a:rPr lang="en-US" altLang="zh-CN" sz="1600" dirty="0"/>
              <a:t>region;</a:t>
            </a:r>
          </a:p>
          <a:p>
            <a:r>
              <a:rPr lang="en-US" altLang="zh-CN" sz="1600" dirty="0" smtClean="0"/>
              <a:t>      total2010 </a:t>
            </a:r>
            <a:r>
              <a:rPr lang="en-US" altLang="zh-CN" sz="1600" dirty="0"/>
              <a:t>+= census[i].pop2010;</a:t>
            </a:r>
          </a:p>
          <a:p>
            <a:r>
              <a:rPr lang="en-US" altLang="zh-CN" sz="1600" dirty="0" smtClean="0"/>
              <a:t>      total2012 </a:t>
            </a:r>
            <a:r>
              <a:rPr lang="en-US" altLang="zh-CN" sz="1600" dirty="0"/>
              <a:t>+= census[i].pop2012;</a:t>
            </a:r>
          </a:p>
          <a:p>
            <a:r>
              <a:rPr lang="en-US" altLang="zh-CN" sz="1600" dirty="0" smtClean="0"/>
              <a:t>      </a:t>
            </a:r>
            <a:r>
              <a:rPr lang="en-US" altLang="zh-CN" sz="1600" dirty="0" err="1" smtClean="0"/>
              <a:t>var</a:t>
            </a:r>
            <a:r>
              <a:rPr lang="en-US" altLang="zh-CN" sz="1600" dirty="0" smtClean="0"/>
              <a:t> </a:t>
            </a:r>
            <a:r>
              <a:rPr lang="en-US" altLang="zh-CN" sz="1600" dirty="0"/>
              <a:t>growth = (census[i].pop2012 - census[i].pop2010) / census[i].pop2010;</a:t>
            </a:r>
          </a:p>
          <a:p>
            <a:r>
              <a:rPr lang="en-US" altLang="zh-CN" sz="1600" dirty="0" smtClean="0"/>
              <a:t>      switch </a:t>
            </a:r>
            <a:r>
              <a:rPr lang="en-US" altLang="zh-CN" sz="1600" dirty="0"/>
              <a:t>(census[i].region) {</a:t>
            </a:r>
          </a:p>
          <a:p>
            <a:r>
              <a:rPr lang="en-US" altLang="zh-CN" sz="1600" dirty="0" smtClean="0"/>
              <a:t>           case </a:t>
            </a:r>
            <a:r>
              <a:rPr lang="en-US" altLang="zh-CN" sz="1600" dirty="0"/>
              <a:t>"</a:t>
            </a:r>
            <a:r>
              <a:rPr lang="en-US" altLang="zh-CN" sz="1600" dirty="0" err="1"/>
              <a:t>South</a:t>
            </a:r>
            <a:r>
              <a:rPr lang="en-US" altLang="zh-CN" sz="1600" dirty="0" err="1" smtClean="0"/>
              <a:t>":region</a:t>
            </a:r>
            <a:r>
              <a:rPr lang="en-US" altLang="zh-CN" sz="1600" dirty="0" smtClean="0"/>
              <a:t> </a:t>
            </a:r>
            <a:r>
              <a:rPr lang="en-US" altLang="zh-CN" sz="1600" dirty="0"/>
              <a:t>= </a:t>
            </a:r>
            <a:r>
              <a:rPr lang="en-US" altLang="zh-CN" sz="1600" dirty="0" err="1" smtClean="0"/>
              <a:t>south;break</a:t>
            </a:r>
            <a:r>
              <a:rPr lang="en-US" altLang="zh-CN" sz="1600" dirty="0"/>
              <a:t>;</a:t>
            </a:r>
          </a:p>
          <a:p>
            <a:r>
              <a:rPr lang="en-US" altLang="zh-CN" sz="1600" dirty="0" smtClean="0"/>
              <a:t>           case </a:t>
            </a:r>
            <a:r>
              <a:rPr lang="en-US" altLang="zh-CN" sz="1600" dirty="0"/>
              <a:t>"</a:t>
            </a:r>
            <a:r>
              <a:rPr lang="en-US" altLang="zh-CN" sz="1600" dirty="0" err="1"/>
              <a:t>West</a:t>
            </a:r>
            <a:r>
              <a:rPr lang="en-US" altLang="zh-CN" sz="1600" dirty="0" err="1" smtClean="0"/>
              <a:t>":region</a:t>
            </a:r>
            <a:r>
              <a:rPr lang="en-US" altLang="zh-CN" sz="1600" dirty="0" smtClean="0"/>
              <a:t> </a:t>
            </a:r>
            <a:r>
              <a:rPr lang="en-US" altLang="zh-CN" sz="1600" dirty="0"/>
              <a:t>= west</a:t>
            </a:r>
            <a:r>
              <a:rPr lang="en-US" altLang="zh-CN" sz="1600" dirty="0" smtClean="0"/>
              <a:t>; break</a:t>
            </a:r>
            <a:r>
              <a:rPr lang="en-US" altLang="zh-CN" sz="1600" dirty="0"/>
              <a:t>;</a:t>
            </a:r>
          </a:p>
          <a:p>
            <a:r>
              <a:rPr lang="en-US" altLang="zh-CN" sz="1600" dirty="0" smtClean="0"/>
              <a:t>           case </a:t>
            </a:r>
            <a:r>
              <a:rPr lang="en-US" altLang="zh-CN" sz="1600" dirty="0"/>
              <a:t>"</a:t>
            </a:r>
            <a:r>
              <a:rPr lang="en-US" altLang="zh-CN" sz="1600" dirty="0" err="1"/>
              <a:t>Midwest</a:t>
            </a:r>
            <a:r>
              <a:rPr lang="en-US" altLang="zh-CN" sz="1600" dirty="0" err="1" smtClean="0"/>
              <a:t>":region</a:t>
            </a:r>
            <a:r>
              <a:rPr lang="en-US" altLang="zh-CN" sz="1600" dirty="0" smtClean="0"/>
              <a:t> </a:t>
            </a:r>
            <a:r>
              <a:rPr lang="en-US" altLang="zh-CN" sz="1600" dirty="0"/>
              <a:t>= </a:t>
            </a:r>
            <a:r>
              <a:rPr lang="en-US" altLang="zh-CN" sz="1600" dirty="0" err="1"/>
              <a:t>midwest</a:t>
            </a:r>
            <a:r>
              <a:rPr lang="en-US" altLang="zh-CN" sz="1600" dirty="0" smtClean="0"/>
              <a:t>; break</a:t>
            </a:r>
            <a:r>
              <a:rPr lang="en-US" altLang="zh-CN" sz="1600" dirty="0"/>
              <a:t>;</a:t>
            </a:r>
          </a:p>
          <a:p>
            <a:r>
              <a:rPr lang="en-US" altLang="zh-CN" sz="1600" dirty="0" smtClean="0"/>
              <a:t>           case </a:t>
            </a:r>
            <a:r>
              <a:rPr lang="en-US" altLang="zh-CN" sz="1600" dirty="0"/>
              <a:t>"</a:t>
            </a:r>
            <a:r>
              <a:rPr lang="en-US" altLang="zh-CN" sz="1600" dirty="0" err="1"/>
              <a:t>Northeast</a:t>
            </a:r>
            <a:r>
              <a:rPr lang="en-US" altLang="zh-CN" sz="1600" dirty="0" err="1" smtClean="0"/>
              <a:t>":region</a:t>
            </a:r>
            <a:r>
              <a:rPr lang="en-US" altLang="zh-CN" sz="1600" dirty="0" smtClean="0"/>
              <a:t> </a:t>
            </a:r>
            <a:r>
              <a:rPr lang="en-US" altLang="zh-CN" sz="1600" dirty="0"/>
              <a:t>= northeast</a:t>
            </a:r>
            <a:r>
              <a:rPr lang="en-US" altLang="zh-CN" sz="1600" dirty="0" smtClean="0"/>
              <a:t>; break</a:t>
            </a:r>
            <a:r>
              <a:rPr lang="en-US" altLang="zh-CN" sz="1600" dirty="0"/>
              <a:t>;</a:t>
            </a:r>
          </a:p>
          <a:p>
            <a:r>
              <a:rPr lang="en-US" altLang="zh-CN" sz="1600" dirty="0" smtClean="0"/>
              <a:t>       }</a:t>
            </a:r>
            <a:endParaRPr lang="en-US" altLang="zh-CN" sz="1600" dirty="0"/>
          </a:p>
          <a:p>
            <a:r>
              <a:rPr lang="en-US" altLang="zh-CN" sz="1600" dirty="0" smtClean="0"/>
              <a:t>       </a:t>
            </a:r>
            <a:r>
              <a:rPr lang="en-US" altLang="zh-CN" sz="1600" dirty="0" err="1" smtClean="0"/>
              <a:t>region.data.push</a:t>
            </a:r>
            <a:r>
              <a:rPr lang="en-US" altLang="zh-CN" sz="1600" dirty="0" smtClean="0"/>
              <a:t>(census[i</a:t>
            </a:r>
            <a:r>
              <a:rPr lang="en-US" altLang="zh-CN" sz="1600" dirty="0"/>
              <a:t>].pop2012);</a:t>
            </a:r>
          </a:p>
          <a:p>
            <a:r>
              <a:rPr lang="en-US" altLang="zh-CN" sz="1600" dirty="0" smtClean="0"/>
              <a:t>       </a:t>
            </a:r>
            <a:r>
              <a:rPr lang="en-US" altLang="zh-CN" sz="1600" dirty="0" err="1" smtClean="0"/>
              <a:t>region.labels.push</a:t>
            </a:r>
            <a:r>
              <a:rPr lang="en-US" altLang="zh-CN" sz="1600" dirty="0" smtClean="0"/>
              <a:t>(census[i</a:t>
            </a:r>
            <a:r>
              <a:rPr lang="en-US" altLang="zh-CN" sz="1600" dirty="0"/>
              <a:t>].state);</a:t>
            </a:r>
          </a:p>
          <a:p>
            <a:r>
              <a:rPr lang="en-US" altLang="zh-CN" sz="1600" dirty="0" smtClean="0"/>
              <a:t>       </a:t>
            </a:r>
            <a:r>
              <a:rPr lang="en-US" altLang="zh-CN" sz="1600" dirty="0" err="1" smtClean="0"/>
              <a:t>region.growth.push</a:t>
            </a:r>
            <a:r>
              <a:rPr lang="en-US" altLang="zh-CN" sz="1600" dirty="0" smtClean="0"/>
              <a:t>(growth</a:t>
            </a:r>
            <a:r>
              <a:rPr lang="en-US" altLang="zh-CN" sz="1600" dirty="0"/>
              <a:t>);</a:t>
            </a:r>
          </a:p>
          <a:p>
            <a:r>
              <a:rPr lang="en-US" altLang="zh-CN" sz="1600" dirty="0" smtClean="0"/>
              <a:t>       if </a:t>
            </a:r>
            <a:r>
              <a:rPr lang="en-US" altLang="zh-CN" sz="1600" dirty="0"/>
              <a:t>(growth &gt; </a:t>
            </a:r>
            <a:r>
              <a:rPr lang="en-US" altLang="zh-CN" sz="1600" dirty="0" err="1"/>
              <a:t>region.maxGrowth</a:t>
            </a:r>
            <a:r>
              <a:rPr lang="en-US" altLang="zh-CN" sz="1600" dirty="0"/>
              <a:t>) </a:t>
            </a:r>
            <a:r>
              <a:rPr lang="en-US" altLang="zh-CN" sz="1600" dirty="0" err="1"/>
              <a:t>region.maxGrowth</a:t>
            </a:r>
            <a:r>
              <a:rPr lang="en-US" altLang="zh-CN" sz="1600" dirty="0"/>
              <a:t> = growth;</a:t>
            </a:r>
          </a:p>
          <a:p>
            <a:r>
              <a:rPr lang="en-US" altLang="zh-CN" sz="1600" dirty="0" smtClean="0"/>
              <a:t>       if </a:t>
            </a:r>
            <a:r>
              <a:rPr lang="en-US" altLang="zh-CN" sz="1600" dirty="0"/>
              <a:t>(growth &lt; </a:t>
            </a:r>
            <a:r>
              <a:rPr lang="en-US" altLang="zh-CN" sz="1600" dirty="0" err="1"/>
              <a:t>region.minGrowth</a:t>
            </a:r>
            <a:r>
              <a:rPr lang="en-US" altLang="zh-CN" sz="1600" dirty="0"/>
              <a:t>) </a:t>
            </a:r>
            <a:r>
              <a:rPr lang="en-US" altLang="zh-CN" sz="1600" dirty="0" err="1"/>
              <a:t>region.minGrowth</a:t>
            </a:r>
            <a:r>
              <a:rPr lang="en-US" altLang="zh-CN" sz="1600" dirty="0"/>
              <a:t> = growth;</a:t>
            </a:r>
          </a:p>
          <a:p>
            <a:r>
              <a:rPr lang="en-US" altLang="zh-CN" sz="1600" dirty="0" smtClean="0"/>
              <a:t>};</a:t>
            </a:r>
            <a:endParaRPr lang="zh-CN" altLang="en-US" sz="16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b="1" dirty="0" smtClean="0">
                <a:solidFill>
                  <a:schemeClr val="tx1">
                    <a:lumMod val="65000"/>
                    <a:lumOff val="35000"/>
                  </a:schemeClr>
                </a:solidFill>
                <a:latin typeface="+mj-ea"/>
              </a:rPr>
              <a:t>1.</a:t>
            </a:r>
            <a:r>
              <a:rPr lang="zh-CN" altLang="en-US" b="1" dirty="0" smtClean="0">
                <a:solidFill>
                  <a:schemeClr val="tx1">
                    <a:lumMod val="65000"/>
                    <a:lumOff val="35000"/>
                  </a:schemeClr>
                </a:solidFill>
                <a:latin typeface="+mj-ea"/>
              </a:rPr>
              <a:t>用</a:t>
            </a:r>
            <a:r>
              <a:rPr lang="en-US" altLang="zh-CN" b="1" dirty="0">
                <a:solidFill>
                  <a:schemeClr val="tx1">
                    <a:lumMod val="65000"/>
                    <a:lumOff val="35000"/>
                  </a:schemeClr>
                </a:solidFill>
                <a:latin typeface="+mj-ea"/>
              </a:rPr>
              <a:t>tree map</a:t>
            </a:r>
            <a:r>
              <a:rPr lang="zh-CN" altLang="en-US" b="1" dirty="0">
                <a:solidFill>
                  <a:schemeClr val="tx1">
                    <a:lumMod val="65000"/>
                    <a:lumOff val="35000"/>
                  </a:schemeClr>
                </a:solidFill>
                <a:latin typeface="+mj-ea"/>
              </a:rPr>
              <a:t>图像化图层</a:t>
            </a:r>
            <a:endParaRPr lang="zh-CN" altLang="en-US" sz="2800" b="1" dirty="0"/>
          </a:p>
        </p:txBody>
      </p:sp>
      <p:sp>
        <p:nvSpPr>
          <p:cNvPr id="4" name="矩形 3"/>
          <p:cNvSpPr/>
          <p:nvPr/>
        </p:nvSpPr>
        <p:spPr>
          <a:xfrm>
            <a:off x="262558" y="1032214"/>
            <a:ext cx="3712274" cy="461665"/>
          </a:xfrm>
          <a:prstGeom prst="rect">
            <a:avLst/>
          </a:prstGeom>
        </p:spPr>
        <p:txBody>
          <a:bodyPr wrap="square">
            <a:spAutoFit/>
          </a:bodyPr>
          <a:lstStyle/>
          <a:p>
            <a:pPr indent="300355" eaLnBrk="0" hangingPunct="0">
              <a:tabLst>
                <a:tab pos="457200" algn="l"/>
              </a:tabLst>
              <a:defRPr/>
            </a:pPr>
            <a:r>
              <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rPr>
              <a:t>Tree map</a:t>
            </a: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基础</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766614" y="2061642"/>
            <a:ext cx="12745416" cy="4616648"/>
          </a:xfrm>
          <a:prstGeom prst="rect">
            <a:avLst/>
          </a:prstGeom>
        </p:spPr>
        <p:txBody>
          <a:bodyPr wrap="square">
            <a:spAutoFit/>
          </a:bodyPr>
          <a:lstStyle/>
          <a:p>
            <a:pPr indent="300355" eaLnBrk="0" hangingPunct="0">
              <a:tabLst>
                <a:tab pos="457200" algn="l"/>
              </a:tabLst>
              <a:defRPr/>
            </a:pPr>
            <a:r>
              <a:rPr lang="en-US" altLang="zh-CN" sz="1400" b="1" dirty="0" smtClean="0">
                <a:solidFill>
                  <a:schemeClr val="tx1">
                    <a:lumMod val="85000"/>
                    <a:lumOff val="15000"/>
                  </a:schemeClr>
                </a:solidFill>
                <a:latin typeface="微软雅黑" panose="020B0503020204020204" pitchFamily="34" charset="-122"/>
                <a:ea typeface="微软雅黑" panose="020B0503020204020204" pitchFamily="34" charset="-122"/>
              </a:rPr>
              <a:t>4.3</a:t>
            </a:r>
            <a:r>
              <a:rPr lang="zh-CN" altLang="en-US" sz="1400" b="1" dirty="0" smtClean="0">
                <a:solidFill>
                  <a:schemeClr val="tx1">
                    <a:lumMod val="85000"/>
                    <a:lumOff val="15000"/>
                  </a:schemeClr>
                </a:solidFill>
                <a:latin typeface="微软雅黑" panose="020B0503020204020204" pitchFamily="34" charset="-122"/>
                <a:ea typeface="微软雅黑" panose="020B0503020204020204" pitchFamily="34" charset="-122"/>
              </a:rPr>
              <a:t>为人口增长率设置颜色</a:t>
            </a:r>
            <a:endParaRPr lang="en-US" altLang="zh-CN" sz="1400" b="1"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indent="300355" eaLnBrk="0" hangingPunct="0">
              <a:tabLst>
                <a:tab pos="457200" algn="l"/>
              </a:tabLst>
              <a:defRPr/>
            </a:pPr>
            <a:r>
              <a:rPr lang="en-US" altLang="zh-CN" sz="1400" dirty="0" err="1" smtClean="0">
                <a:solidFill>
                  <a:schemeClr val="tx1">
                    <a:lumMod val="85000"/>
                    <a:lumOff val="15000"/>
                  </a:schemeClr>
                </a:solidFill>
                <a:latin typeface="微软雅黑" panose="020B0503020204020204" pitchFamily="34" charset="-122"/>
                <a:ea typeface="微软雅黑" panose="020B0503020204020204" pitchFamily="34" charset="-122"/>
              </a:rPr>
              <a:t>var</a:t>
            </a: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err="1">
                <a:solidFill>
                  <a:schemeClr val="tx1">
                    <a:lumMod val="85000"/>
                    <a:lumOff val="15000"/>
                  </a:schemeClr>
                </a:solidFill>
                <a:latin typeface="微软雅黑" panose="020B0503020204020204" pitchFamily="34" charset="-122"/>
                <a:ea typeface="微软雅黑" panose="020B0503020204020204" pitchFamily="34" charset="-122"/>
              </a:rPr>
              <a:t>colorRanges</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 {</a:t>
            </a:r>
          </a:p>
          <a:p>
            <a:pPr indent="300355" eaLnBrk="0" hangingPunct="0">
              <a:tabLst>
                <a:tab pos="457200" algn="l"/>
              </a:tabLst>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  positive</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["#FFFFBF", "#D9EF8B", "#A6D96A", "#66BD63", "#1A9850", "#006837"],</a:t>
            </a:r>
          </a:p>
          <a:p>
            <a:pPr indent="300355" eaLnBrk="0" hangingPunct="0">
              <a:tabLst>
                <a:tab pos="457200" algn="l"/>
              </a:tabLst>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  negative</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["#FFFFBF", "#FEE08B", "#FDAE61", "#F46D43", "#D73027", "#A50026"]</a:t>
            </a:r>
          </a:p>
          <a:p>
            <a:pPr indent="300355" eaLnBrk="0" hangingPunct="0">
              <a:tabLst>
                <a:tab pos="457200" algn="l"/>
              </a:tabLst>
              <a:defRPr/>
            </a:pP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indent="300355" eaLnBrk="0" hangingPunct="0">
              <a:tabLst>
                <a:tab pos="457200" algn="l"/>
              </a:tabLst>
              <a:defRPr/>
            </a:pP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function </a:t>
            </a:r>
            <a:r>
              <a:rPr lang="en-US" altLang="zh-CN" sz="1400" dirty="0" err="1">
                <a:solidFill>
                  <a:schemeClr val="tx1">
                    <a:lumMod val="85000"/>
                    <a:lumOff val="15000"/>
                  </a:schemeClr>
                </a:solidFill>
                <a:latin typeface="微软雅黑" panose="020B0503020204020204" pitchFamily="34" charset="-122"/>
                <a:ea typeface="微软雅黑" panose="020B0503020204020204" pitchFamily="34" charset="-122"/>
              </a:rPr>
              <a:t>pickColor</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(coordinates, index) {</a:t>
            </a:r>
          </a:p>
          <a:p>
            <a:pPr indent="300355" eaLnBrk="0" hangingPunct="0">
              <a:tabLst>
                <a:tab pos="457200" algn="l"/>
              </a:tabLst>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err="1" smtClean="0">
                <a:solidFill>
                  <a:schemeClr val="tx1">
                    <a:lumMod val="85000"/>
                    <a:lumOff val="15000"/>
                  </a:schemeClr>
                </a:solidFill>
                <a:latin typeface="微软雅黑" panose="020B0503020204020204" pitchFamily="34" charset="-122"/>
                <a:ea typeface="微软雅黑" panose="020B0503020204020204" pitchFamily="34" charset="-122"/>
              </a:rPr>
              <a:t>var</a:t>
            </a: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err="1">
                <a:solidFill>
                  <a:schemeClr val="tx1">
                    <a:lumMod val="85000"/>
                    <a:lumOff val="15000"/>
                  </a:schemeClr>
                </a:solidFill>
                <a:latin typeface="微软雅黑" panose="020B0503020204020204" pitchFamily="34" charset="-122"/>
                <a:ea typeface="微软雅黑" panose="020B0503020204020204" pitchFamily="34" charset="-122"/>
              </a:rPr>
              <a:t>regionIdx</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 index[0];</a:t>
            </a:r>
          </a:p>
          <a:p>
            <a:pPr indent="300355" eaLnBrk="0" hangingPunct="0">
              <a:tabLst>
                <a:tab pos="457200" algn="l"/>
              </a:tabLst>
              <a:defRPr/>
            </a:pP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err="1" smtClean="0">
                <a:solidFill>
                  <a:schemeClr val="tx1">
                    <a:lumMod val="85000"/>
                    <a:lumOff val="15000"/>
                  </a:schemeClr>
                </a:solidFill>
                <a:latin typeface="微软雅黑" panose="020B0503020204020204" pitchFamily="34" charset="-122"/>
                <a:ea typeface="微软雅黑" panose="020B0503020204020204" pitchFamily="34" charset="-122"/>
              </a:rPr>
              <a:t>var</a:t>
            </a: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err="1">
                <a:solidFill>
                  <a:schemeClr val="tx1">
                    <a:lumMod val="85000"/>
                    <a:lumOff val="15000"/>
                  </a:schemeClr>
                </a:solidFill>
                <a:latin typeface="微软雅黑" panose="020B0503020204020204" pitchFamily="34" charset="-122"/>
                <a:ea typeface="微软雅黑" panose="020B0503020204020204" pitchFamily="34" charset="-122"/>
              </a:rPr>
              <a:t>stateIdx</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 index[1];</a:t>
            </a:r>
          </a:p>
          <a:p>
            <a:pPr indent="300355" eaLnBrk="0" hangingPunct="0">
              <a:tabLst>
                <a:tab pos="457200" algn="l"/>
              </a:tabLst>
              <a:defRPr/>
            </a:pP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err="1" smtClean="0">
                <a:solidFill>
                  <a:schemeClr val="tx1">
                    <a:lumMod val="85000"/>
                    <a:lumOff val="15000"/>
                  </a:schemeClr>
                </a:solidFill>
                <a:latin typeface="微软雅黑" panose="020B0503020204020204" pitchFamily="34" charset="-122"/>
                <a:ea typeface="微软雅黑" panose="020B0503020204020204" pitchFamily="34" charset="-122"/>
              </a:rPr>
              <a:t>var</a:t>
            </a: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err="1">
                <a:solidFill>
                  <a:schemeClr val="tx1">
                    <a:lumMod val="85000"/>
                    <a:lumOff val="15000"/>
                  </a:schemeClr>
                </a:solidFill>
                <a:latin typeface="微软雅黑" panose="020B0503020204020204" pitchFamily="34" charset="-122"/>
                <a:ea typeface="微软雅黑" panose="020B0503020204020204" pitchFamily="34" charset="-122"/>
              </a:rPr>
              <a:t>growthRate</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 growth[</a:t>
            </a:r>
            <a:r>
              <a:rPr lang="en-US" altLang="zh-CN" sz="1400" dirty="0" err="1">
                <a:solidFill>
                  <a:schemeClr val="tx1">
                    <a:lumMod val="85000"/>
                    <a:lumOff val="15000"/>
                  </a:schemeClr>
                </a:solidFill>
                <a:latin typeface="微软雅黑" panose="020B0503020204020204" pitchFamily="34" charset="-122"/>
                <a:ea typeface="微软雅黑" panose="020B0503020204020204" pitchFamily="34" charset="-122"/>
              </a:rPr>
              <a:t>regionIdx</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400" dirty="0" err="1">
                <a:solidFill>
                  <a:schemeClr val="tx1">
                    <a:lumMod val="85000"/>
                    <a:lumOff val="15000"/>
                  </a:schemeClr>
                </a:solidFill>
                <a:latin typeface="微软雅黑" panose="020B0503020204020204" pitchFamily="34" charset="-122"/>
                <a:ea typeface="微软雅黑" panose="020B0503020204020204" pitchFamily="34" charset="-122"/>
              </a:rPr>
              <a:t>stateIdx</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a:t>
            </a:r>
          </a:p>
          <a:p>
            <a:pPr indent="300355" eaLnBrk="0" hangingPunct="0">
              <a:tabLst>
                <a:tab pos="457200" algn="l"/>
              </a:tabLst>
              <a:defRPr/>
            </a:pP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err="1" smtClean="0">
                <a:solidFill>
                  <a:schemeClr val="tx1">
                    <a:lumMod val="85000"/>
                    <a:lumOff val="15000"/>
                  </a:schemeClr>
                </a:solidFill>
                <a:latin typeface="微软雅黑" panose="020B0503020204020204" pitchFamily="34" charset="-122"/>
                <a:ea typeface="微软雅黑" panose="020B0503020204020204" pitchFamily="34" charset="-122"/>
              </a:rPr>
              <a:t>var</a:t>
            </a: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err="1">
                <a:solidFill>
                  <a:schemeClr val="tx1">
                    <a:lumMod val="85000"/>
                    <a:lumOff val="15000"/>
                  </a:schemeClr>
                </a:solidFill>
                <a:latin typeface="微软雅黑" panose="020B0503020204020204" pitchFamily="34" charset="-122"/>
                <a:ea typeface="微软雅黑" panose="020B0503020204020204" pitchFamily="34" charset="-122"/>
              </a:rPr>
              <a:t>deltaGrowth</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 </a:t>
            </a:r>
            <a:r>
              <a:rPr lang="en-US" altLang="zh-CN" sz="1400" dirty="0" err="1">
                <a:solidFill>
                  <a:schemeClr val="tx1">
                    <a:lumMod val="85000"/>
                    <a:lumOff val="15000"/>
                  </a:schemeClr>
                </a:solidFill>
                <a:latin typeface="微软雅黑" panose="020B0503020204020204" pitchFamily="34" charset="-122"/>
                <a:ea typeface="微软雅黑" panose="020B0503020204020204" pitchFamily="34" charset="-122"/>
              </a:rPr>
              <a:t>growthRate</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 </a:t>
            </a:r>
            <a:r>
              <a:rPr lang="en-US" altLang="zh-CN" sz="1400" dirty="0" err="1">
                <a:solidFill>
                  <a:schemeClr val="tx1">
                    <a:lumMod val="85000"/>
                    <a:lumOff val="15000"/>
                  </a:schemeClr>
                </a:solidFill>
                <a:latin typeface="微软雅黑" panose="020B0503020204020204" pitchFamily="34" charset="-122"/>
                <a:ea typeface="微软雅黑" panose="020B0503020204020204" pitchFamily="34" charset="-122"/>
              </a:rPr>
              <a:t>totalGrowth</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a:t>
            </a:r>
          </a:p>
          <a:p>
            <a:pPr indent="300355" eaLnBrk="0" hangingPunct="0">
              <a:tabLst>
                <a:tab pos="457200" algn="l"/>
              </a:tabLst>
              <a:defRPr/>
            </a:pP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     if </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400" dirty="0" err="1">
                <a:solidFill>
                  <a:schemeClr val="tx1">
                    <a:lumMod val="85000"/>
                    <a:lumOff val="15000"/>
                  </a:schemeClr>
                </a:solidFill>
                <a:latin typeface="微软雅黑" panose="020B0503020204020204" pitchFamily="34" charset="-122"/>
                <a:ea typeface="微软雅黑" panose="020B0503020204020204" pitchFamily="34" charset="-122"/>
              </a:rPr>
              <a:t>deltaGrowth</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&gt; 0) {</a:t>
            </a:r>
          </a:p>
          <a:p>
            <a:pPr indent="300355" eaLnBrk="0" hangingPunct="0">
              <a:tabLst>
                <a:tab pos="457200" algn="l"/>
              </a:tabLst>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err="1" smtClean="0">
                <a:solidFill>
                  <a:schemeClr val="tx1">
                    <a:lumMod val="85000"/>
                    <a:lumOff val="15000"/>
                  </a:schemeClr>
                </a:solidFill>
                <a:latin typeface="微软雅黑" panose="020B0503020204020204" pitchFamily="34" charset="-122"/>
                <a:ea typeface="微软雅黑" panose="020B0503020204020204" pitchFamily="34" charset="-122"/>
              </a:rPr>
              <a:t>colorRange</a:t>
            </a: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err="1">
                <a:solidFill>
                  <a:schemeClr val="tx1">
                    <a:lumMod val="85000"/>
                    <a:lumOff val="15000"/>
                  </a:schemeClr>
                </a:solidFill>
                <a:latin typeface="微软雅黑" panose="020B0503020204020204" pitchFamily="34" charset="-122"/>
                <a:ea typeface="微软雅黑" panose="020B0503020204020204" pitchFamily="34" charset="-122"/>
              </a:rPr>
              <a:t>colorRanges.positive</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a:t>
            </a:r>
          </a:p>
          <a:p>
            <a:pPr indent="300355" eaLnBrk="0" hangingPunct="0">
              <a:tabLst>
                <a:tab pos="457200" algn="l"/>
              </a:tabLst>
              <a:defRPr/>
            </a:pP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     } </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else {</a:t>
            </a:r>
          </a:p>
          <a:p>
            <a:pPr indent="300355" eaLnBrk="0" hangingPunct="0">
              <a:tabLst>
                <a:tab pos="457200" algn="l"/>
              </a:tabLst>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err="1" smtClean="0">
                <a:solidFill>
                  <a:schemeClr val="tx1">
                    <a:lumMod val="85000"/>
                    <a:lumOff val="15000"/>
                  </a:schemeClr>
                </a:solidFill>
                <a:latin typeface="微软雅黑" panose="020B0503020204020204" pitchFamily="34" charset="-122"/>
                <a:ea typeface="微软雅黑" panose="020B0503020204020204" pitchFamily="34" charset="-122"/>
              </a:rPr>
              <a:t>colorRange</a:t>
            </a: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err="1">
                <a:solidFill>
                  <a:schemeClr val="tx1">
                    <a:lumMod val="85000"/>
                    <a:lumOff val="15000"/>
                  </a:schemeClr>
                </a:solidFill>
                <a:latin typeface="微软雅黑" panose="020B0503020204020204" pitchFamily="34" charset="-122"/>
                <a:ea typeface="微软雅黑" panose="020B0503020204020204" pitchFamily="34" charset="-122"/>
              </a:rPr>
              <a:t>colorRanges.negative</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a:t>
            </a:r>
          </a:p>
          <a:p>
            <a:pPr indent="300355" eaLnBrk="0" hangingPunct="0">
              <a:tabLst>
                <a:tab pos="457200" algn="l"/>
              </a:tabLst>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err="1" smtClean="0">
                <a:solidFill>
                  <a:schemeClr val="tx1">
                    <a:lumMod val="85000"/>
                    <a:lumOff val="15000"/>
                  </a:schemeClr>
                </a:solidFill>
                <a:latin typeface="微软雅黑" panose="020B0503020204020204" pitchFamily="34" charset="-122"/>
                <a:ea typeface="微软雅黑" panose="020B0503020204020204" pitchFamily="34" charset="-122"/>
              </a:rPr>
              <a:t>deltaGrowth</a:t>
            </a: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-1 * </a:t>
            </a:r>
            <a:r>
              <a:rPr lang="en-US" altLang="zh-CN" sz="1400" dirty="0" err="1">
                <a:solidFill>
                  <a:schemeClr val="tx1">
                    <a:lumMod val="85000"/>
                    <a:lumOff val="15000"/>
                  </a:schemeClr>
                </a:solidFill>
                <a:latin typeface="微软雅黑" panose="020B0503020204020204" pitchFamily="34" charset="-122"/>
                <a:ea typeface="微软雅黑" panose="020B0503020204020204" pitchFamily="34" charset="-122"/>
              </a:rPr>
              <a:t>deltaGrowth</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a:t>
            </a:r>
          </a:p>
          <a:p>
            <a:pPr indent="300355" eaLnBrk="0" hangingPunct="0">
              <a:tabLst>
                <a:tab pos="457200" algn="l"/>
              </a:tabLst>
              <a:defRPr/>
            </a:pP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     } </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indent="300355" eaLnBrk="0" hangingPunct="0">
              <a:tabLst>
                <a:tab pos="457200" algn="l"/>
              </a:tabLst>
              <a:defRPr/>
            </a:pP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err="1" smtClean="0">
                <a:solidFill>
                  <a:schemeClr val="tx1">
                    <a:lumMod val="85000"/>
                    <a:lumOff val="15000"/>
                  </a:schemeClr>
                </a:solidFill>
                <a:latin typeface="微软雅黑" panose="020B0503020204020204" pitchFamily="34" charset="-122"/>
                <a:ea typeface="微软雅黑" panose="020B0503020204020204" pitchFamily="34" charset="-122"/>
              </a:rPr>
              <a:t>var</a:t>
            </a: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err="1">
                <a:solidFill>
                  <a:schemeClr val="tx1">
                    <a:lumMod val="85000"/>
                    <a:lumOff val="15000"/>
                  </a:schemeClr>
                </a:solidFill>
                <a:latin typeface="微软雅黑" panose="020B0503020204020204" pitchFamily="34" charset="-122"/>
                <a:ea typeface="微软雅黑" panose="020B0503020204020204" pitchFamily="34" charset="-122"/>
              </a:rPr>
              <a:t>colorIndex</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 </a:t>
            </a:r>
            <a:r>
              <a:rPr lang="en-US" altLang="zh-CN" sz="1400" dirty="0" err="1">
                <a:solidFill>
                  <a:schemeClr val="tx1">
                    <a:lumMod val="85000"/>
                    <a:lumOff val="15000"/>
                  </a:schemeClr>
                </a:solidFill>
                <a:latin typeface="微软雅黑" panose="020B0503020204020204" pitchFamily="34" charset="-122"/>
                <a:ea typeface="微软雅黑" panose="020B0503020204020204" pitchFamily="34" charset="-122"/>
              </a:rPr>
              <a:t>Math.floor</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400" dirty="0" err="1">
                <a:solidFill>
                  <a:schemeClr val="tx1">
                    <a:lumMod val="85000"/>
                    <a:lumOff val="15000"/>
                  </a:schemeClr>
                </a:solidFill>
                <a:latin typeface="微软雅黑" panose="020B0503020204020204" pitchFamily="34" charset="-122"/>
                <a:ea typeface="微软雅黑" panose="020B0503020204020204" pitchFamily="34" charset="-122"/>
              </a:rPr>
              <a:t>colorRange.length</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 (</a:t>
            </a:r>
            <a:r>
              <a:rPr lang="en-US" altLang="zh-CN" sz="1400" dirty="0" err="1">
                <a:solidFill>
                  <a:schemeClr val="tx1">
                    <a:lumMod val="85000"/>
                    <a:lumOff val="15000"/>
                  </a:schemeClr>
                </a:solidFill>
                <a:latin typeface="微软雅黑" panose="020B0503020204020204" pitchFamily="34" charset="-122"/>
                <a:ea typeface="微软雅黑" panose="020B0503020204020204" pitchFamily="34" charset="-122"/>
              </a:rPr>
              <a:t>deltaGrowth</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 </a:t>
            </a:r>
            <a:r>
              <a:rPr lang="en-US" altLang="zh-CN" sz="1400" dirty="0" err="1">
                <a:solidFill>
                  <a:schemeClr val="tx1">
                    <a:lumMod val="85000"/>
                    <a:lumOff val="15000"/>
                  </a:schemeClr>
                </a:solidFill>
                <a:latin typeface="微软雅黑" panose="020B0503020204020204" pitchFamily="34" charset="-122"/>
                <a:ea typeface="微软雅黑" panose="020B0503020204020204" pitchFamily="34" charset="-122"/>
              </a:rPr>
              <a:t>minDelta</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 (</a:t>
            </a:r>
            <a:r>
              <a:rPr lang="en-US" altLang="zh-CN" sz="1400" dirty="0" err="1">
                <a:solidFill>
                  <a:schemeClr val="tx1">
                    <a:lumMod val="85000"/>
                    <a:lumOff val="15000"/>
                  </a:schemeClr>
                </a:solidFill>
                <a:latin typeface="微软雅黑" panose="020B0503020204020204" pitchFamily="34" charset="-122"/>
                <a:ea typeface="微软雅黑" panose="020B0503020204020204" pitchFamily="34" charset="-122"/>
              </a:rPr>
              <a:t>maxDelta</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 </a:t>
            </a:r>
            <a:r>
              <a:rPr lang="en-US" altLang="zh-CN" sz="1400" dirty="0" err="1">
                <a:solidFill>
                  <a:schemeClr val="tx1">
                    <a:lumMod val="85000"/>
                    <a:lumOff val="15000"/>
                  </a:schemeClr>
                </a:solidFill>
                <a:latin typeface="微软雅黑" panose="020B0503020204020204" pitchFamily="34" charset="-122"/>
                <a:ea typeface="微软雅黑" panose="020B0503020204020204" pitchFamily="34" charset="-122"/>
              </a:rPr>
              <a:t>minDelta</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a:t>
            </a:r>
          </a:p>
          <a:p>
            <a:pPr indent="300355" eaLnBrk="0" hangingPunct="0">
              <a:tabLst>
                <a:tab pos="457200" algn="l"/>
              </a:tabLst>
              <a:defRPr/>
            </a:pP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     if </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400" dirty="0" err="1">
                <a:solidFill>
                  <a:schemeClr val="tx1">
                    <a:lumMod val="85000"/>
                    <a:lumOff val="15000"/>
                  </a:schemeClr>
                </a:solidFill>
                <a:latin typeface="微软雅黑" panose="020B0503020204020204" pitchFamily="34" charset="-122"/>
                <a:ea typeface="微软雅黑" panose="020B0503020204020204" pitchFamily="34" charset="-122"/>
              </a:rPr>
              <a:t>colorIndex</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&gt;= </a:t>
            </a:r>
            <a:r>
              <a:rPr lang="en-US" altLang="zh-CN" sz="1400" dirty="0" err="1">
                <a:solidFill>
                  <a:schemeClr val="tx1">
                    <a:lumMod val="85000"/>
                    <a:lumOff val="15000"/>
                  </a:schemeClr>
                </a:solidFill>
                <a:latin typeface="微软雅黑" panose="020B0503020204020204" pitchFamily="34" charset="-122"/>
                <a:ea typeface="微软雅黑" panose="020B0503020204020204" pitchFamily="34" charset="-122"/>
              </a:rPr>
              <a:t>colorRange.length</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err="1">
                <a:solidFill>
                  <a:schemeClr val="tx1">
                    <a:lumMod val="85000"/>
                    <a:lumOff val="15000"/>
                  </a:schemeClr>
                </a:solidFill>
                <a:latin typeface="微软雅黑" panose="020B0503020204020204" pitchFamily="34" charset="-122"/>
                <a:ea typeface="微软雅黑" panose="020B0503020204020204" pitchFamily="34" charset="-122"/>
              </a:rPr>
              <a:t>colorIndex</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 </a:t>
            </a:r>
            <a:r>
              <a:rPr lang="en-US" altLang="zh-CN" sz="1400" dirty="0" err="1">
                <a:solidFill>
                  <a:schemeClr val="tx1">
                    <a:lumMod val="85000"/>
                    <a:lumOff val="15000"/>
                  </a:schemeClr>
                </a:solidFill>
                <a:latin typeface="微软雅黑" panose="020B0503020204020204" pitchFamily="34" charset="-122"/>
                <a:ea typeface="微软雅黑" panose="020B0503020204020204" pitchFamily="34" charset="-122"/>
              </a:rPr>
              <a:t>colorRange.length</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- 1</a:t>
            </a: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indent="300355" eaLnBrk="0" hangingPunct="0">
              <a:tabLst>
                <a:tab pos="457200" algn="l"/>
              </a:tabLst>
              <a:defRPr/>
            </a:pP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     color </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err="1">
                <a:solidFill>
                  <a:schemeClr val="tx1">
                    <a:lumMod val="85000"/>
                    <a:lumOff val="15000"/>
                  </a:schemeClr>
                </a:solidFill>
                <a:latin typeface="微软雅黑" panose="020B0503020204020204" pitchFamily="34" charset="-122"/>
                <a:ea typeface="微软雅黑" panose="020B0503020204020204" pitchFamily="34" charset="-122"/>
              </a:rPr>
              <a:t>colorRange</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400" dirty="0" err="1">
                <a:solidFill>
                  <a:schemeClr val="tx1">
                    <a:lumMod val="85000"/>
                    <a:lumOff val="15000"/>
                  </a:schemeClr>
                </a:solidFill>
                <a:latin typeface="微软雅黑" panose="020B0503020204020204" pitchFamily="34" charset="-122"/>
                <a:ea typeface="微软雅黑" panose="020B0503020204020204" pitchFamily="34" charset="-122"/>
              </a:rPr>
              <a:t>colorIndex</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a:t>
            </a:r>
          </a:p>
          <a:p>
            <a:pPr indent="300355" eaLnBrk="0" hangingPunct="0">
              <a:tabLst>
                <a:tab pos="457200" algn="l"/>
              </a:tabLst>
              <a:defRPr/>
            </a:pP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     return {"</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fill": </a:t>
            </a: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color};</a:t>
            </a:r>
          </a:p>
          <a:p>
            <a:pPr indent="300355" eaLnBrk="0" hangingPunct="0">
              <a:tabLst>
                <a:tab pos="457200" algn="l"/>
              </a:tabLst>
              <a:defRPr/>
            </a:pP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7" name="Picture 2" descr="https://pic3.zhimg.com/80/afa7cf270a995758974bb641dfb39692_720w.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80488" y="117426"/>
            <a:ext cx="864096" cy="604868"/>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838622" y="1557586"/>
            <a:ext cx="6092825" cy="461665"/>
          </a:xfrm>
          <a:prstGeom prst="rect">
            <a:avLst/>
          </a:prstGeom>
        </p:spPr>
        <p:txBody>
          <a:bodyPr>
            <a:spAutoFit/>
          </a:bodyPr>
          <a:lstStyle/>
          <a:p>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第四步</a:t>
            </a:r>
            <a:r>
              <a:rPr lang="en-US" altLang="zh-CN"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通过改变底色展示附加数据</a:t>
            </a:r>
            <a:endParaRPr lang="zh-CN" altLang="en-US" dirty="0"/>
          </a:p>
        </p:txBody>
      </p:sp>
      <p:pic>
        <p:nvPicPr>
          <p:cNvPr id="4097" name="Picture 1"/>
          <p:cNvPicPr>
            <a:picLocks noChangeAspect="1" noChangeArrowheads="1"/>
          </p:cNvPicPr>
          <p:nvPr/>
        </p:nvPicPr>
        <p:blipFill rotWithShape="1">
          <a:blip r:embed="rId4">
            <a:extLst>
              <a:ext uri="{28A0092B-C50C-407E-A947-70E740481C1C}">
                <a14:useLocalDpi xmlns:a14="http://schemas.microsoft.com/office/drawing/2010/main" val="0"/>
              </a:ext>
            </a:extLst>
          </a:blip>
          <a:srcRect l="39714" t="6475" r="42217" b="54119"/>
          <a:stretch>
            <a:fillRect/>
          </a:stretch>
        </p:blipFill>
        <p:spPr bwMode="auto">
          <a:xfrm>
            <a:off x="8399461" y="2781722"/>
            <a:ext cx="3402609"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b="1" dirty="0" smtClean="0">
                <a:solidFill>
                  <a:schemeClr val="tx1">
                    <a:lumMod val="65000"/>
                    <a:lumOff val="35000"/>
                  </a:schemeClr>
                </a:solidFill>
                <a:latin typeface="+mj-ea"/>
              </a:rPr>
              <a:t>1.</a:t>
            </a:r>
            <a:r>
              <a:rPr lang="zh-CN" altLang="en-US" b="1" dirty="0" smtClean="0">
                <a:solidFill>
                  <a:schemeClr val="tx1">
                    <a:lumMod val="65000"/>
                    <a:lumOff val="35000"/>
                  </a:schemeClr>
                </a:solidFill>
                <a:latin typeface="+mj-ea"/>
              </a:rPr>
              <a:t>用</a:t>
            </a:r>
            <a:r>
              <a:rPr lang="en-US" altLang="zh-CN" b="1" dirty="0">
                <a:solidFill>
                  <a:schemeClr val="tx1">
                    <a:lumMod val="65000"/>
                    <a:lumOff val="35000"/>
                  </a:schemeClr>
                </a:solidFill>
                <a:latin typeface="+mj-ea"/>
              </a:rPr>
              <a:t>tree map</a:t>
            </a:r>
            <a:r>
              <a:rPr lang="zh-CN" altLang="en-US" b="1" dirty="0">
                <a:solidFill>
                  <a:schemeClr val="tx1">
                    <a:lumMod val="65000"/>
                    <a:lumOff val="35000"/>
                  </a:schemeClr>
                </a:solidFill>
                <a:latin typeface="+mj-ea"/>
              </a:rPr>
              <a:t>图像化图层</a:t>
            </a:r>
            <a:endParaRPr lang="zh-CN" altLang="en-US" sz="2800" b="1" dirty="0"/>
          </a:p>
        </p:txBody>
      </p:sp>
      <p:sp>
        <p:nvSpPr>
          <p:cNvPr id="4" name="矩形 3"/>
          <p:cNvSpPr/>
          <p:nvPr/>
        </p:nvSpPr>
        <p:spPr>
          <a:xfrm>
            <a:off x="262558" y="1032214"/>
            <a:ext cx="3712274" cy="461665"/>
          </a:xfrm>
          <a:prstGeom prst="rect">
            <a:avLst/>
          </a:prstGeom>
        </p:spPr>
        <p:txBody>
          <a:bodyPr wrap="square">
            <a:spAutoFit/>
          </a:bodyPr>
          <a:lstStyle/>
          <a:p>
            <a:pPr indent="300355" eaLnBrk="0" hangingPunct="0">
              <a:tabLst>
                <a:tab pos="457200" algn="l"/>
              </a:tabLst>
              <a:defRPr/>
            </a:pP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课堂练习</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7" name="Picture 2" descr="https://pic3.zhimg.com/80/afa7cf270a995758974bb641dfb39692_720w.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80488" y="117426"/>
            <a:ext cx="864096" cy="604868"/>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811017" y="1989634"/>
            <a:ext cx="10684789" cy="829945"/>
          </a:xfrm>
          <a:prstGeom prst="rect">
            <a:avLst/>
          </a:prstGeom>
        </p:spPr>
        <p:txBody>
          <a:bodyPr wrap="square">
            <a:spAutoFit/>
          </a:bodyPr>
          <a:lstStyle/>
          <a:p>
            <a:r>
              <a:rPr lang="zh-CN" altLang="en-US" dirty="0" smtClean="0"/>
              <a:t>         请按照下图所示把我国不同区域（包含各个省份）近两年的人口数量使用</a:t>
            </a:r>
            <a:r>
              <a:rPr lang="en-US" altLang="zh-CN" dirty="0" smtClean="0"/>
              <a:t>tree map</a:t>
            </a:r>
            <a:r>
              <a:rPr lang="zh-CN" altLang="en-US" dirty="0" smtClean="0"/>
              <a:t>的方式展示出来，并分析各区域的人口流动情况。</a:t>
            </a:r>
            <a:endParaRPr lang="zh-CN" altLang="en-US" dirty="0"/>
          </a:p>
        </p:txBody>
      </p:sp>
      <p:pic>
        <p:nvPicPr>
          <p:cNvPr id="3074" name="Picture 2" descr="https://gimg2.baidu.com/image_search/src=http%3A%2F%2Fgss0.baidu.com%2F-4o3dSag_xI4khGko9WTAnF6hhy%2Fzhidao%2Fpic%2Fitem%2F0b46f21fbe096b63aa3888830b338744eaf8acc4.jpg&amp;refer=http%3A%2F%2Fgss0.baidu.com&amp;app=2002&amp;size=f9999,10000&amp;q=a80&amp;n=0&amp;g=0n&amp;fmt=jpeg?sec=1616565394&amp;t=d8fcc2038ea63ace055f29a27313ad7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4925" y="2925738"/>
            <a:ext cx="4410075" cy="36671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p:cNvSpPr/>
          <p:nvPr/>
        </p:nvSpPr>
        <p:spPr>
          <a:xfrm>
            <a:off x="0" y="1797235"/>
            <a:ext cx="12190413" cy="27164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pic>
        <p:nvPicPr>
          <p:cNvPr id="74"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482" y="1355747"/>
            <a:ext cx="6170613" cy="372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5660426" y="2349674"/>
            <a:ext cx="5547348" cy="1308046"/>
          </a:xfrm>
          <a:prstGeom prst="rect">
            <a:avLst/>
          </a:prstGeom>
          <a:noFill/>
        </p:spPr>
        <p:txBody>
          <a:bodyPr wrap="square" lIns="121917" tIns="60958" rIns="121917" bIns="60958" rtlCol="0">
            <a:spAutoFit/>
          </a:bodyPr>
          <a:lstStyle/>
          <a:p>
            <a:pPr marL="0" lvl="1"/>
            <a:r>
              <a:rPr lang="zh-CN" altLang="en-US" sz="1900" b="1" dirty="0">
                <a:solidFill>
                  <a:schemeClr val="bg1"/>
                </a:solidFill>
                <a:latin typeface="微软雅黑" panose="020B0503020204020204" pitchFamily="34" charset="-122"/>
                <a:ea typeface="微软雅黑" panose="020B0503020204020204" pitchFamily="34" charset="-122"/>
              </a:rPr>
              <a:t> </a:t>
            </a:r>
            <a:r>
              <a:rPr lang="zh-CN" altLang="en-US" sz="3700" b="1" dirty="0" smtClean="0">
                <a:solidFill>
                  <a:schemeClr val="bg1"/>
                </a:solidFill>
                <a:latin typeface="微软雅黑" panose="020B0503020204020204" pitchFamily="34" charset="-122"/>
                <a:ea typeface="微软雅黑" panose="020B0503020204020204" pitchFamily="34" charset="-122"/>
              </a:rPr>
              <a:t>第二部分</a:t>
            </a:r>
            <a:endParaRPr lang="en-US" altLang="zh-CN" sz="3700" b="1" dirty="0">
              <a:solidFill>
                <a:schemeClr val="bg1"/>
              </a:solidFill>
              <a:latin typeface="微软雅黑" panose="020B0503020204020204" pitchFamily="34" charset="-122"/>
              <a:ea typeface="微软雅黑" panose="020B0503020204020204" pitchFamily="34" charset="-122"/>
            </a:endParaRPr>
          </a:p>
          <a:p>
            <a:pPr marL="0" lvl="1">
              <a:spcBef>
                <a:spcPts val="600"/>
              </a:spcBef>
            </a:pPr>
            <a:r>
              <a:rPr lang="zh-CN" altLang="en-US" sz="3500" b="1" dirty="0" smtClean="0">
                <a:solidFill>
                  <a:schemeClr val="bg1"/>
                </a:solidFill>
                <a:latin typeface="微软雅黑" panose="020B0503020204020204" pitchFamily="34" charset="-122"/>
                <a:ea typeface="微软雅黑" panose="020B0503020204020204" pitchFamily="34" charset="-122"/>
              </a:rPr>
              <a:t>用</a:t>
            </a:r>
            <a:r>
              <a:rPr lang="zh-CN" altLang="en-US" sz="3500" b="1" dirty="0">
                <a:solidFill>
                  <a:schemeClr val="bg1"/>
                </a:solidFill>
                <a:latin typeface="微软雅黑" panose="020B0503020204020204" pitchFamily="34" charset="-122"/>
                <a:ea typeface="微软雅黑" panose="020B0503020204020204" pitchFamily="34" charset="-122"/>
              </a:rPr>
              <a:t>热力图突出显示地区</a:t>
            </a:r>
          </a:p>
        </p:txBody>
      </p:sp>
      <p:pic>
        <p:nvPicPr>
          <p:cNvPr id="81"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10355" y="1797235"/>
            <a:ext cx="4291474" cy="2716422"/>
          </a:xfrm>
          <a:prstGeom prst="rect">
            <a:avLst/>
          </a:prstGeom>
          <a:blipFill>
            <a:blip r:embed="rId4"/>
            <a:stretch>
              <a:fillRect l="-5000" r="-5000"/>
            </a:stretch>
          </a:blip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b="1" dirty="0">
                <a:solidFill>
                  <a:schemeClr val="tx1">
                    <a:lumMod val="65000"/>
                    <a:lumOff val="35000"/>
                  </a:schemeClr>
                </a:solidFill>
                <a:latin typeface="+mj-ea"/>
              </a:rPr>
              <a:t>2.</a:t>
            </a:r>
            <a:r>
              <a:rPr lang="zh-CN" altLang="en-US" b="1" dirty="0">
                <a:solidFill>
                  <a:schemeClr val="tx1">
                    <a:lumMod val="65000"/>
                    <a:lumOff val="35000"/>
                  </a:schemeClr>
                </a:solidFill>
                <a:latin typeface="+mj-ea"/>
              </a:rPr>
              <a:t>用热力图突出显示地区</a:t>
            </a:r>
            <a:endParaRPr lang="zh-CN" altLang="en-US" sz="2800" b="1" dirty="0"/>
          </a:p>
        </p:txBody>
      </p:sp>
      <p:sp>
        <p:nvSpPr>
          <p:cNvPr id="4" name="矩形 3"/>
          <p:cNvSpPr/>
          <p:nvPr/>
        </p:nvSpPr>
        <p:spPr>
          <a:xfrm>
            <a:off x="262558" y="1032214"/>
            <a:ext cx="3712274" cy="461665"/>
          </a:xfrm>
          <a:prstGeom prst="rect">
            <a:avLst/>
          </a:prstGeom>
        </p:spPr>
        <p:txBody>
          <a:bodyPr wrap="square">
            <a:spAutoFit/>
          </a:bodyPr>
          <a:lstStyle/>
          <a:p>
            <a:pPr indent="300355" eaLnBrk="0" hangingPunct="0">
              <a:tabLst>
                <a:tab pos="457200" algn="l"/>
              </a:tabLst>
              <a:defRPr/>
            </a:pP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热力图基础</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977404" y="1701602"/>
            <a:ext cx="10729192" cy="830997"/>
          </a:xfrm>
          <a:prstGeom prst="rect">
            <a:avLst/>
          </a:prstGeom>
        </p:spPr>
        <p:txBody>
          <a:bodyPr wrap="square">
            <a:spAutoFit/>
          </a:bodyPr>
          <a:lstStyle/>
          <a:p>
            <a:pPr indent="300355" eaLnBrk="0" hangingPunct="0">
              <a:tabLst>
                <a:tab pos="457200" algn="l"/>
              </a:tabLst>
              <a:defRPr/>
            </a:pPr>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    以</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特殊高亮的形式显示访客热衷的页面区域和访客所在的地理区域的图示。热力图可以显示不可点击区域发生的事情</a:t>
            </a:r>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8434" name="Picture 2" descr="https://gimg2.baidu.com/image_search/src=http%3A%2F%2Fwww.gdsqfb.cn%2Ftp%2Fuploadfile%2F2016101014368633.jpg&amp;refer=http%3A%2F%2Fwww.gdsqfb.cn&amp;app=2002&amp;size=f9999,10000&amp;q=a80&amp;n=0&amp;g=0n&amp;fmt=jpeg?sec=1616565730&amp;t=8283156bf7884a619ea59a24e957f9a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6894" y="2781722"/>
            <a:ext cx="5616623" cy="3744416"/>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https://gimg2.baidu.com/image_search/src=http%3A%2F%2Fwww.gdsqfb.cn%2Ftp%2Fuploadfile%2F2016101014368633.jpg&amp;refer=http%3A%2F%2Fwww.gdsqfb.cn&amp;app=2002&amp;size=f9999,10000&amp;q=a80&amp;n=0&amp;g=0n&amp;fmt=jpeg?sec=1616565730&amp;t=8283156bf7884a619ea59a24e957f9a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63758" y="86474"/>
            <a:ext cx="926468" cy="6176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b="1" dirty="0">
                <a:solidFill>
                  <a:schemeClr val="tx1">
                    <a:lumMod val="65000"/>
                    <a:lumOff val="35000"/>
                  </a:schemeClr>
                </a:solidFill>
                <a:latin typeface="+mj-ea"/>
              </a:rPr>
              <a:t>2.</a:t>
            </a:r>
            <a:r>
              <a:rPr lang="zh-CN" altLang="en-US" b="1" dirty="0">
                <a:solidFill>
                  <a:schemeClr val="tx1">
                    <a:lumMod val="65000"/>
                    <a:lumOff val="35000"/>
                  </a:schemeClr>
                </a:solidFill>
                <a:latin typeface="+mj-ea"/>
              </a:rPr>
              <a:t>用热力图突出显示地区</a:t>
            </a:r>
            <a:endParaRPr lang="zh-CN" altLang="en-US" sz="2800" b="1" dirty="0"/>
          </a:p>
        </p:txBody>
      </p:sp>
      <p:sp>
        <p:nvSpPr>
          <p:cNvPr id="4" name="矩形 3"/>
          <p:cNvSpPr/>
          <p:nvPr/>
        </p:nvSpPr>
        <p:spPr>
          <a:xfrm>
            <a:off x="262558" y="1032214"/>
            <a:ext cx="8784976" cy="461665"/>
          </a:xfrm>
          <a:prstGeom prst="rect">
            <a:avLst/>
          </a:prstGeom>
        </p:spPr>
        <p:txBody>
          <a:bodyPr wrap="square">
            <a:spAutoFit/>
          </a:bodyPr>
          <a:lstStyle/>
          <a:p>
            <a:pPr indent="300355" eaLnBrk="0" hangingPunct="0">
              <a:tabLst>
                <a:tab pos="457200" algn="l"/>
              </a:tabLst>
              <a:defRPr/>
            </a:pP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案例：用热力图可视化篮球比赛得分点</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406574" y="2781722"/>
            <a:ext cx="11616678" cy="1077218"/>
          </a:xfrm>
          <a:prstGeom prst="rect">
            <a:avLst/>
          </a:prstGeom>
        </p:spPr>
        <p:txBody>
          <a:bodyPr wrap="square">
            <a:spAutoFit/>
          </a:bodyPr>
          <a:lstStyle/>
          <a:p>
            <a:pPr indent="300355" eaLnBrk="0" hangingPunct="0">
              <a:tabLst>
                <a:tab pos="457200" algn="l"/>
              </a:tabLst>
              <a:defRPr/>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dirty="0" smtClean="0">
                <a:solidFill>
                  <a:schemeClr val="tx1">
                    <a:lumMod val="85000"/>
                    <a:lumOff val="15000"/>
                  </a:schemeClr>
                </a:solidFill>
                <a:latin typeface="微软雅黑" panose="020B0503020204020204" pitchFamily="34" charset="-122"/>
                <a:ea typeface="微软雅黑" panose="020B0503020204020204" pitchFamily="34" charset="-122"/>
              </a:rPr>
              <a:t>&lt;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div id="</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treemap</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"&gt;&lt;/div&gt;</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&lt;script </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src</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js</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/raphael-min.js" type="text/</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javascript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charset="utf-8"&gt;&lt;/script&gt;</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&lt;script </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src</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js</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/treemap-squared-0.5.min.js" type="text/</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javascript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charset="utf-8"&gt;&lt;/script&gt;</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622598" y="1917626"/>
            <a:ext cx="10153128" cy="369332"/>
          </a:xfrm>
          <a:prstGeom prst="rect">
            <a:avLst/>
          </a:prstGeom>
        </p:spPr>
        <p:txBody>
          <a:bodyPr wrap="square">
            <a:spAutoFit/>
          </a:bodyPr>
          <a:lstStyle/>
          <a:p>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第一步：创建一个包含图表的</a:t>
            </a: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rPr>
              <a:t>div</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元素，引入</a:t>
            </a:r>
            <a:r>
              <a:rPr lang="en-US" altLang="zh-CN" sz="1800" dirty="0" err="1">
                <a:solidFill>
                  <a:schemeClr val="tx1">
                    <a:lumMod val="85000"/>
                    <a:lumOff val="15000"/>
                  </a:schemeClr>
                </a:solidFill>
                <a:latin typeface="微软雅黑" panose="020B0503020204020204" pitchFamily="34" charset="-122"/>
                <a:ea typeface="微软雅黑" panose="020B0503020204020204" pitchFamily="34" charset="-122"/>
              </a:rPr>
              <a:t>raphael</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库、</a:t>
            </a:r>
            <a:r>
              <a:rPr lang="en-US" altLang="zh-CN" sz="1800" dirty="0" err="1">
                <a:solidFill>
                  <a:schemeClr val="tx1">
                    <a:lumMod val="85000"/>
                    <a:lumOff val="15000"/>
                  </a:schemeClr>
                </a:solidFill>
                <a:latin typeface="微软雅黑" panose="020B0503020204020204" pitchFamily="34" charset="-122"/>
                <a:ea typeface="微软雅黑" panose="020B0503020204020204" pitchFamily="34" charset="-122"/>
              </a:rPr>
              <a:t>treemap</a:t>
            </a: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rPr>
              <a:t>-squared</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库</a:t>
            </a:r>
            <a:endParaRPr lang="zh-CN" altLang="en-US" sz="1800" dirty="0"/>
          </a:p>
        </p:txBody>
      </p:sp>
      <p:pic>
        <p:nvPicPr>
          <p:cNvPr id="3" name="Picture 4" descr="https://gimg2.baidu.com/image_search/src=http%3A%2F%2Fwww.gdsqfb.cn%2Ftp%2Fuploadfile%2F2016101014368633.jpg&amp;refer=http%3A%2F%2Fwww.gdsqfb.cn&amp;app=2002&amp;size=f9999,10000&amp;q=a80&amp;n=0&amp;g=0n&amp;fmt=jpeg?sec=1616565730&amp;t=8283156bf7884a619ea59a24e957f9a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63758" y="86474"/>
            <a:ext cx="926468" cy="6176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b="1" dirty="0">
                <a:solidFill>
                  <a:schemeClr val="tx1">
                    <a:lumMod val="65000"/>
                    <a:lumOff val="35000"/>
                  </a:schemeClr>
                </a:solidFill>
                <a:latin typeface="+mj-ea"/>
              </a:rPr>
              <a:t>2.</a:t>
            </a:r>
            <a:r>
              <a:rPr lang="zh-CN" altLang="en-US" b="1" dirty="0">
                <a:solidFill>
                  <a:schemeClr val="tx1">
                    <a:lumMod val="65000"/>
                    <a:lumOff val="35000"/>
                  </a:schemeClr>
                </a:solidFill>
                <a:latin typeface="+mj-ea"/>
              </a:rPr>
              <a:t>用热力图突出显示地区</a:t>
            </a:r>
            <a:endParaRPr lang="zh-CN" altLang="en-US" sz="2800" b="1" dirty="0"/>
          </a:p>
        </p:txBody>
      </p:sp>
      <p:sp>
        <p:nvSpPr>
          <p:cNvPr id="5" name="矩形 4"/>
          <p:cNvSpPr/>
          <p:nvPr/>
        </p:nvSpPr>
        <p:spPr>
          <a:xfrm>
            <a:off x="765157" y="2997746"/>
            <a:ext cx="11444038" cy="1568450"/>
          </a:xfrm>
          <a:prstGeom prst="rect">
            <a:avLst/>
          </a:prstGeom>
        </p:spPr>
        <p:txBody>
          <a:bodyPr wrap="square">
            <a:spAutoFit/>
          </a:bodyPr>
          <a:lstStyle/>
          <a:p>
            <a:pPr indent="300355" eaLnBrk="0" hangingPunct="0">
              <a:tabLst>
                <a:tab pos="457200" algn="l"/>
              </a:tabLst>
              <a:defRPr/>
            </a:pP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var</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census = [</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dirty="0" smtClean="0">
                <a:solidFill>
                  <a:schemeClr val="tx1">
                    <a:lumMod val="85000"/>
                    <a:lumOff val="15000"/>
                  </a:schemeClr>
                </a:solidFill>
                <a:latin typeface="微软雅黑" panose="020B0503020204020204" pitchFamily="34" charset="-122"/>
                <a:ea typeface="微软雅黑" panose="020B0503020204020204" pitchFamily="34" charset="-122"/>
              </a:rPr>
              <a:t> { </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region: "South",      state: "AL",  pop2010:  4784762,  pop2012:  4822023 },</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dirty="0" smtClean="0">
                <a:solidFill>
                  <a:schemeClr val="tx1">
                    <a:lumMod val="85000"/>
                    <a:lumOff val="15000"/>
                  </a:schemeClr>
                </a:solidFill>
                <a:latin typeface="微软雅黑" panose="020B0503020204020204" pitchFamily="34" charset="-122"/>
                <a:ea typeface="微软雅黑" panose="020B0503020204020204" pitchFamily="34" charset="-122"/>
              </a:rPr>
              <a:t> { </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region: "West",       state: "AK",  pop2010:   714046,  pop2012:   731449 },</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dirty="0" smtClean="0">
                <a:solidFill>
                  <a:schemeClr val="tx1">
                    <a:lumMod val="85000"/>
                    <a:lumOff val="15000"/>
                  </a:schemeClr>
                </a:solidFill>
                <a:latin typeface="微软雅黑" panose="020B0503020204020204" pitchFamily="34" charset="-122"/>
                <a:ea typeface="微软雅黑" panose="020B0503020204020204" pitchFamily="34" charset="-122"/>
              </a:rPr>
              <a:t> { </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region: "West",       state: "AZ",  pop2010:  6410810,  pop2012:  6553255 },</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dirty="0" smtClean="0">
                <a:solidFill>
                  <a:schemeClr val="tx1">
                    <a:lumMod val="85000"/>
                    <a:lumOff val="15000"/>
                  </a:schemeClr>
                </a:solidFill>
                <a:latin typeface="微软雅黑" panose="020B0503020204020204" pitchFamily="34" charset="-122"/>
                <a:ea typeface="微软雅黑" panose="020B0503020204020204" pitchFamily="34" charset="-122"/>
              </a:rPr>
              <a:t> { </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region: "South",      state: "AR",  pop2010:  2922750,  pop2012:  2949131 },</a:t>
            </a:r>
          </a:p>
          <a:p>
            <a:pPr indent="300355" eaLnBrk="0" hangingPunct="0">
              <a:tabLst>
                <a:tab pos="457200" algn="l"/>
              </a:tabLst>
              <a:defRPr/>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a:t>
            </a:r>
          </a:p>
        </p:txBody>
      </p:sp>
      <p:sp>
        <p:nvSpPr>
          <p:cNvPr id="2" name="矩形 1"/>
          <p:cNvSpPr/>
          <p:nvPr/>
        </p:nvSpPr>
        <p:spPr>
          <a:xfrm>
            <a:off x="838622" y="1629594"/>
            <a:ext cx="6092825" cy="461665"/>
          </a:xfrm>
          <a:prstGeom prst="rect">
            <a:avLst/>
          </a:prstGeom>
        </p:spPr>
        <p:txBody>
          <a:bodyPr>
            <a:spAutoFit/>
          </a:bodyPr>
          <a:lstStyle/>
          <a:p>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第二步：准备数据及数据分组</a:t>
            </a:r>
            <a:endParaRPr lang="zh-CN" altLang="en-US" dirty="0"/>
          </a:p>
        </p:txBody>
      </p:sp>
      <p:pic>
        <p:nvPicPr>
          <p:cNvPr id="18436" name="Picture 4" descr="https://gimg2.baidu.com/image_search/src=http%3A%2F%2Fwww.gdsqfb.cn%2Ftp%2Fuploadfile%2F2016101014368633.jpg&amp;refer=http%3A%2F%2Fwww.gdsqfb.cn&amp;app=2002&amp;size=f9999,10000&amp;q=a80&amp;n=0&amp;g=0n&amp;fmt=jpeg?sec=1616565730&amp;t=8283156bf7884a619ea59a24e957f9a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63758" y="86474"/>
            <a:ext cx="926468" cy="61764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262558" y="1032214"/>
            <a:ext cx="8784976" cy="461665"/>
          </a:xfrm>
          <a:prstGeom prst="rect">
            <a:avLst/>
          </a:prstGeom>
        </p:spPr>
        <p:txBody>
          <a:bodyPr wrap="square">
            <a:spAutoFit/>
          </a:bodyPr>
          <a:lstStyle/>
          <a:p>
            <a:pPr indent="300355" eaLnBrk="0" hangingPunct="0">
              <a:tabLst>
                <a:tab pos="457200" algn="l"/>
              </a:tabLst>
              <a:defRPr/>
            </a:pP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案例：用热力图可视化篮球比赛得分点</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b="1" dirty="0">
                <a:solidFill>
                  <a:schemeClr val="tx1">
                    <a:lumMod val="65000"/>
                    <a:lumOff val="35000"/>
                  </a:schemeClr>
                </a:solidFill>
                <a:latin typeface="+mj-ea"/>
              </a:rPr>
              <a:t>2.</a:t>
            </a:r>
            <a:r>
              <a:rPr lang="zh-CN" altLang="en-US" b="1" dirty="0">
                <a:solidFill>
                  <a:schemeClr val="tx1">
                    <a:lumMod val="65000"/>
                    <a:lumOff val="35000"/>
                  </a:schemeClr>
                </a:solidFill>
                <a:latin typeface="+mj-ea"/>
              </a:rPr>
              <a:t>用热力图突出显示地区</a:t>
            </a:r>
            <a:endParaRPr lang="zh-CN" altLang="en-US" sz="2800" b="1" dirty="0"/>
          </a:p>
        </p:txBody>
      </p:sp>
      <p:sp>
        <p:nvSpPr>
          <p:cNvPr id="5" name="矩形 4"/>
          <p:cNvSpPr/>
          <p:nvPr/>
        </p:nvSpPr>
        <p:spPr>
          <a:xfrm>
            <a:off x="838622" y="2349674"/>
            <a:ext cx="9289031" cy="3785652"/>
          </a:xfrm>
          <a:prstGeom prst="rect">
            <a:avLst/>
          </a:prstGeom>
        </p:spPr>
        <p:txBody>
          <a:bodyPr wrap="square">
            <a:spAutoFit/>
          </a:bodyPr>
          <a:lstStyle/>
          <a:p>
            <a:pPr indent="300355" eaLnBrk="0" hangingPunct="0">
              <a:tabLst>
                <a:tab pos="457200" algn="l"/>
              </a:tabLst>
              <a:defRPr/>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var</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south     = { data:[],labels:[]};</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var</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west      = { data:[],labels:[]};</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var</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midwest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 { data:[],labels:[]};</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var</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northeast = { data:[],labels:[]};</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for (</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var</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i=0; i&lt;</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census.length</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i++) {</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var</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region;</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switch (census[i].region) {</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case "South":     region = south; break;</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case "West":      region = west;  break;</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case "Midwest":   region = </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midwest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break;</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case "Northeast": region = northeast; break;</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region.data.push</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(census[i].pop2012);</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region.labels.push</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(census[i].state);</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838622" y="1629594"/>
            <a:ext cx="6092825" cy="461665"/>
          </a:xfrm>
          <a:prstGeom prst="rect">
            <a:avLst/>
          </a:prstGeom>
        </p:spPr>
        <p:txBody>
          <a:bodyPr>
            <a:spAutoFit/>
          </a:bodyPr>
          <a:lstStyle/>
          <a:p>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第二步：准备数据及数据分组</a:t>
            </a:r>
            <a:endParaRPr lang="zh-CN" altLang="en-US" dirty="0"/>
          </a:p>
        </p:txBody>
      </p:sp>
      <p:pic>
        <p:nvPicPr>
          <p:cNvPr id="18436" name="Picture 4" descr="https://gimg2.baidu.com/image_search/src=http%3A%2F%2Fwww.gdsqfb.cn%2Ftp%2Fuploadfile%2F2016101014368633.jpg&amp;refer=http%3A%2F%2Fwww.gdsqfb.cn&amp;app=2002&amp;size=f9999,10000&amp;q=a80&amp;n=0&amp;g=0n&amp;fmt=jpeg?sec=1616565730&amp;t=8283156bf7884a619ea59a24e957f9a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63758" y="86474"/>
            <a:ext cx="926468" cy="61764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262558" y="1032214"/>
            <a:ext cx="8784976" cy="461665"/>
          </a:xfrm>
          <a:prstGeom prst="rect">
            <a:avLst/>
          </a:prstGeom>
        </p:spPr>
        <p:txBody>
          <a:bodyPr wrap="square">
            <a:spAutoFit/>
          </a:bodyPr>
          <a:lstStyle/>
          <a:p>
            <a:pPr indent="300355" eaLnBrk="0" hangingPunct="0">
              <a:tabLst>
                <a:tab pos="457200" algn="l"/>
              </a:tabLst>
              <a:defRPr/>
            </a:pP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案例：用热力图可视化篮球比赛得分点</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b="1" dirty="0">
                <a:solidFill>
                  <a:schemeClr val="tx1">
                    <a:lumMod val="65000"/>
                    <a:lumOff val="35000"/>
                  </a:schemeClr>
                </a:solidFill>
                <a:latin typeface="+mj-ea"/>
              </a:rPr>
              <a:t>2.</a:t>
            </a:r>
            <a:r>
              <a:rPr lang="zh-CN" altLang="en-US" b="1" dirty="0">
                <a:solidFill>
                  <a:schemeClr val="tx1">
                    <a:lumMod val="65000"/>
                    <a:lumOff val="35000"/>
                  </a:schemeClr>
                </a:solidFill>
                <a:latin typeface="+mj-ea"/>
              </a:rPr>
              <a:t>用热力图突出显示地区</a:t>
            </a:r>
            <a:endParaRPr lang="zh-CN" altLang="en-US" sz="2800" b="1" dirty="0"/>
          </a:p>
        </p:txBody>
      </p:sp>
      <p:sp>
        <p:nvSpPr>
          <p:cNvPr id="2" name="矩形 1"/>
          <p:cNvSpPr/>
          <p:nvPr/>
        </p:nvSpPr>
        <p:spPr>
          <a:xfrm>
            <a:off x="838622" y="1629594"/>
            <a:ext cx="6092825" cy="460375"/>
          </a:xfrm>
          <a:prstGeom prst="rect">
            <a:avLst/>
          </a:prstGeom>
        </p:spPr>
        <p:txBody>
          <a:bodyPr>
            <a:spAutoFit/>
          </a:bodyPr>
          <a:lstStyle/>
          <a:p>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第三步</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dirty="0">
                <a:solidFill>
                  <a:schemeClr val="tx1">
                    <a:lumMod val="85000"/>
                    <a:lumOff val="15000"/>
                  </a:schemeClr>
                </a:solidFill>
                <a:latin typeface="微软雅黑" panose="020B0503020204020204" pitchFamily="34" charset="-122"/>
                <a:ea typeface="微软雅黑" panose="020B0503020204020204" pitchFamily="34" charset="-122"/>
              </a:rPr>
              <a:t>创建背景图片</a:t>
            </a:r>
            <a:endParaRPr lang="zh-CN" dirty="0"/>
          </a:p>
        </p:txBody>
      </p:sp>
      <p:pic>
        <p:nvPicPr>
          <p:cNvPr id="18436" name="Picture 4" descr="https://gimg2.baidu.com/image_search/src=http%3A%2F%2Fwww.gdsqfb.cn%2Ftp%2Fuploadfile%2F2016101014368633.jpg&amp;refer=http%3A%2F%2Fwww.gdsqfb.cn&amp;app=2002&amp;size=f9999,10000&amp;q=a80&amp;n=0&amp;g=0n&amp;fmt=jpeg?sec=1616565730&amp;t=8283156bf7884a619ea59a24e957f9a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63758" y="86474"/>
            <a:ext cx="926468" cy="61764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262558" y="1032214"/>
            <a:ext cx="8784976" cy="461665"/>
          </a:xfrm>
          <a:prstGeom prst="rect">
            <a:avLst/>
          </a:prstGeom>
        </p:spPr>
        <p:txBody>
          <a:bodyPr wrap="square">
            <a:spAutoFit/>
          </a:bodyPr>
          <a:lstStyle/>
          <a:p>
            <a:pPr indent="300355" eaLnBrk="0" hangingPunct="0">
              <a:tabLst>
                <a:tab pos="457200" algn="l"/>
              </a:tabLst>
              <a:defRPr/>
            </a:pP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案例：用热力图可视化篮球比赛得分点</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8" name="图片 7" descr="basketball"/>
          <p:cNvPicPr>
            <a:picLocks noChangeAspect="1"/>
          </p:cNvPicPr>
          <p:nvPr/>
        </p:nvPicPr>
        <p:blipFill>
          <a:blip r:embed="rId4"/>
          <a:stretch>
            <a:fillRect/>
          </a:stretch>
        </p:blipFill>
        <p:spPr>
          <a:xfrm>
            <a:off x="2989580" y="2800985"/>
            <a:ext cx="6210300" cy="3719830"/>
          </a:xfrm>
          <a:prstGeom prst="rect">
            <a:avLst/>
          </a:prstGeom>
        </p:spPr>
      </p:pic>
      <p:sp>
        <p:nvSpPr>
          <p:cNvPr id="9" name="矩形 8"/>
          <p:cNvSpPr/>
          <p:nvPr/>
        </p:nvSpPr>
        <p:spPr>
          <a:xfrm>
            <a:off x="1185545" y="2293620"/>
            <a:ext cx="5473065" cy="368300"/>
          </a:xfrm>
          <a:prstGeom prst="rect">
            <a:avLst/>
          </a:prstGeom>
        </p:spPr>
        <p:txBody>
          <a:bodyPr wrap="square">
            <a:spAutoFit/>
          </a:bodyPr>
          <a:lstStyle/>
          <a:p>
            <a:r>
              <a:rPr lang="zh-CN" sz="1800" dirty="0">
                <a:solidFill>
                  <a:schemeClr val="tx1">
                    <a:lumMod val="85000"/>
                    <a:lumOff val="15000"/>
                  </a:schemeClr>
                </a:solidFill>
                <a:latin typeface="微软雅黑" panose="020B0503020204020204" pitchFamily="34" charset="-122"/>
                <a:ea typeface="微软雅黑" panose="020B0503020204020204" pitchFamily="34" charset="-122"/>
              </a:rPr>
              <a:t>图片分辨率为：</a:t>
            </a: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rPr>
              <a:t>556*333</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b="1" dirty="0">
                <a:solidFill>
                  <a:schemeClr val="tx1">
                    <a:lumMod val="65000"/>
                    <a:lumOff val="35000"/>
                  </a:schemeClr>
                </a:solidFill>
                <a:latin typeface="+mj-ea"/>
              </a:rPr>
              <a:t>2.</a:t>
            </a:r>
            <a:r>
              <a:rPr lang="zh-CN" altLang="en-US" b="1" dirty="0">
                <a:solidFill>
                  <a:schemeClr val="tx1">
                    <a:lumMod val="65000"/>
                    <a:lumOff val="35000"/>
                  </a:schemeClr>
                </a:solidFill>
                <a:latin typeface="+mj-ea"/>
              </a:rPr>
              <a:t>用热力图突出显示地区</a:t>
            </a:r>
            <a:endParaRPr lang="zh-CN" altLang="en-US" sz="2800" b="1" dirty="0"/>
          </a:p>
        </p:txBody>
      </p:sp>
      <p:sp>
        <p:nvSpPr>
          <p:cNvPr id="2" name="矩形 1"/>
          <p:cNvSpPr/>
          <p:nvPr/>
        </p:nvSpPr>
        <p:spPr>
          <a:xfrm>
            <a:off x="838622" y="1629594"/>
            <a:ext cx="6092825" cy="460375"/>
          </a:xfrm>
          <a:prstGeom prst="rect">
            <a:avLst/>
          </a:prstGeom>
        </p:spPr>
        <p:txBody>
          <a:bodyPr>
            <a:spAutoFit/>
          </a:bodyPr>
          <a:lstStyle/>
          <a:p>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第四步</a:t>
            </a:r>
            <a:r>
              <a:rPr lang="en-US" altLang="zh-CN"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留出包含可视化内容的HTML元素</a:t>
            </a:r>
          </a:p>
        </p:txBody>
      </p:sp>
      <p:sp>
        <p:nvSpPr>
          <p:cNvPr id="3" name="矩形 2"/>
          <p:cNvSpPr/>
          <p:nvPr/>
        </p:nvSpPr>
        <p:spPr>
          <a:xfrm>
            <a:off x="612140" y="2336800"/>
            <a:ext cx="11269345" cy="337185"/>
          </a:xfrm>
          <a:prstGeom prst="rect">
            <a:avLst/>
          </a:prstGeom>
        </p:spPr>
        <p:txBody>
          <a:bodyPr wrap="square">
            <a:spAutoFit/>
          </a:bodyPr>
          <a:lstStyle/>
          <a:p>
            <a:r>
              <a:rPr sz="1600" b="1" dirty="0" smtClean="0"/>
              <a:t>&lt;div id="heatmap" style="position: relative; width: 556px; height: 333px; background-image: url(img/basketball.png);"&gt;&lt;/div&gt;</a:t>
            </a:r>
          </a:p>
        </p:txBody>
      </p:sp>
      <p:pic>
        <p:nvPicPr>
          <p:cNvPr id="18436" name="Picture 4" descr="https://gimg2.baidu.com/image_search/src=http%3A%2F%2Fwww.gdsqfb.cn%2Ftp%2Fuploadfile%2F2016101014368633.jpg&amp;refer=http%3A%2F%2Fwww.gdsqfb.cn&amp;app=2002&amp;size=f9999,10000&amp;q=a80&amp;n=0&amp;g=0n&amp;fmt=jpeg?sec=1616565730&amp;t=8283156bf7884a619ea59a24e957f9a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63758" y="86474"/>
            <a:ext cx="926468" cy="617645"/>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262558" y="1032214"/>
            <a:ext cx="8784976" cy="461665"/>
          </a:xfrm>
          <a:prstGeom prst="rect">
            <a:avLst/>
          </a:prstGeom>
        </p:spPr>
        <p:txBody>
          <a:bodyPr wrap="square">
            <a:spAutoFit/>
          </a:bodyPr>
          <a:lstStyle/>
          <a:p>
            <a:pPr indent="300355" eaLnBrk="0" hangingPunct="0">
              <a:tabLst>
                <a:tab pos="457200" algn="l"/>
              </a:tabLst>
              <a:defRPr/>
            </a:pP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案例：用热力图可视化篮球比赛得分点</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9" name="图片 8" descr="basketball"/>
          <p:cNvPicPr>
            <a:picLocks noChangeAspect="1"/>
          </p:cNvPicPr>
          <p:nvPr/>
        </p:nvPicPr>
        <p:blipFill>
          <a:blip r:embed="rId4"/>
          <a:stretch>
            <a:fillRect/>
          </a:stretch>
        </p:blipFill>
        <p:spPr>
          <a:xfrm>
            <a:off x="2990215" y="2928620"/>
            <a:ext cx="6210300" cy="371983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3"/>
          <p:cNvSpPr/>
          <p:nvPr/>
        </p:nvSpPr>
        <p:spPr bwMode="auto">
          <a:xfrm rot="16200000">
            <a:off x="-233251" y="698525"/>
            <a:ext cx="856242" cy="389739"/>
          </a:xfrm>
          <a:custGeom>
            <a:avLst/>
            <a:gdLst/>
            <a:ahLst/>
            <a:cxnLst/>
            <a:rect l="l" t="t" r="r" b="b"/>
            <a:pathLst>
              <a:path w="1512168" h="411499">
                <a:moveTo>
                  <a:pt x="0" y="0"/>
                </a:moveTo>
                <a:lnTo>
                  <a:pt x="1512168" y="0"/>
                </a:lnTo>
                <a:lnTo>
                  <a:pt x="1512168" y="111467"/>
                </a:lnTo>
                <a:lnTo>
                  <a:pt x="1512168" y="260647"/>
                </a:lnTo>
                <a:lnTo>
                  <a:pt x="1512168" y="351491"/>
                </a:lnTo>
                <a:cubicBezTo>
                  <a:pt x="1512168" y="384633"/>
                  <a:pt x="1485302" y="411499"/>
                  <a:pt x="1452160" y="411499"/>
                </a:cubicBezTo>
                <a:lnTo>
                  <a:pt x="60008" y="411499"/>
                </a:lnTo>
                <a:cubicBezTo>
                  <a:pt x="26866" y="411499"/>
                  <a:pt x="0" y="384633"/>
                  <a:pt x="0" y="351491"/>
                </a:cubicBezTo>
                <a:lnTo>
                  <a:pt x="0" y="260647"/>
                </a:lnTo>
                <a:lnTo>
                  <a:pt x="0" y="111467"/>
                </a:lnTo>
                <a:close/>
              </a:path>
            </a:pathLst>
          </a:cu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76059" tIns="38024" rIns="38024" bIns="76059" numCol="1" spcCol="0" rtlCol="0" fromWordArt="0" anchor="t" anchorCtr="0" forceAA="0" compatLnSpc="1">
            <a:noAutofit/>
          </a:bodyPr>
          <a:lstStyle/>
          <a:p>
            <a:pPr defTabSz="912495">
              <a:defRPr/>
            </a:pPr>
            <a:endParaRPr lang="en-US" sz="1500" kern="0" spc="-40" dirty="0">
              <a:gradFill>
                <a:gsLst>
                  <a:gs pos="0">
                    <a:srgbClr val="FFFFFF"/>
                  </a:gs>
                  <a:gs pos="100000">
                    <a:srgbClr val="FFFFFF"/>
                  </a:gs>
                </a:gsLst>
                <a:lin ang="5400000" scaled="0"/>
              </a:gradFill>
              <a:latin typeface="Segoe UI" panose="020B0502040204020203"/>
              <a:ea typeface="Segoe UI" panose="020B0502040204020203" pitchFamily="34" charset="0"/>
              <a:cs typeface="Segoe UI" panose="020B0502040204020203" pitchFamily="34" charset="0"/>
            </a:endParaRPr>
          </a:p>
        </p:txBody>
      </p:sp>
      <p:sp>
        <p:nvSpPr>
          <p:cNvPr id="85" name="Rectangle 3"/>
          <p:cNvSpPr/>
          <p:nvPr/>
        </p:nvSpPr>
        <p:spPr bwMode="auto">
          <a:xfrm>
            <a:off x="454912" y="465683"/>
            <a:ext cx="1511184" cy="855833"/>
          </a:xfrm>
          <a:prstGeom prst="roundRect">
            <a:avLst>
              <a:gd name="adj" fmla="val 6940"/>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76059" tIns="38024" rIns="38024" bIns="76059" numCol="1" spcCol="0" rtlCol="0" fromWordArt="0" anchor="t" anchorCtr="0" forceAA="0" compatLnSpc="1">
            <a:noAutofit/>
          </a:bodyPr>
          <a:lstStyle/>
          <a:p>
            <a:pPr defTabSz="912495"/>
            <a:endParaRPr lang="en-US" sz="1500" kern="0" spc="-40" dirty="0">
              <a:gradFill>
                <a:gsLst>
                  <a:gs pos="0">
                    <a:srgbClr val="FFFFFF"/>
                  </a:gs>
                  <a:gs pos="100000">
                    <a:srgbClr val="FFFFFF"/>
                  </a:gs>
                </a:gsLst>
                <a:lin ang="5400000" scaled="0"/>
              </a:gradFill>
              <a:latin typeface="Segoe UI" panose="020B0502040204020203"/>
              <a:ea typeface="Segoe UI" panose="020B0502040204020203" pitchFamily="34" charset="0"/>
              <a:cs typeface="Segoe UI" panose="020B0502040204020203" pitchFamily="34" charset="0"/>
            </a:endParaRPr>
          </a:p>
        </p:txBody>
      </p:sp>
      <p:sp>
        <p:nvSpPr>
          <p:cNvPr id="87" name="文本框 86"/>
          <p:cNvSpPr txBox="1"/>
          <p:nvPr/>
        </p:nvSpPr>
        <p:spPr>
          <a:xfrm>
            <a:off x="454912" y="664173"/>
            <a:ext cx="1511184" cy="461365"/>
          </a:xfrm>
          <a:prstGeom prst="rect">
            <a:avLst/>
          </a:prstGeom>
          <a:noFill/>
        </p:spPr>
        <p:txBody>
          <a:bodyPr wrap="square" rtlCol="0">
            <a:spAutoFit/>
          </a:bodyPr>
          <a:lstStyle/>
          <a:p>
            <a:pPr algn="ctr"/>
            <a:r>
              <a:rPr lang="zh-CN" altLang="en-US" sz="2400" b="1" dirty="0">
                <a:solidFill>
                  <a:schemeClr val="bg1"/>
                </a:solidFill>
                <a:ea typeface="微软雅黑" panose="020B0503020204020204" pitchFamily="34" charset="-122"/>
              </a:rPr>
              <a:t>教学目标</a:t>
            </a:r>
          </a:p>
        </p:txBody>
      </p:sp>
      <p:sp>
        <p:nvSpPr>
          <p:cNvPr id="88" name="矩形 87"/>
          <p:cNvSpPr/>
          <p:nvPr/>
        </p:nvSpPr>
        <p:spPr>
          <a:xfrm>
            <a:off x="3547888" y="3026"/>
            <a:ext cx="305801" cy="685353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9" name="椭圆 88"/>
          <p:cNvSpPr/>
          <p:nvPr/>
        </p:nvSpPr>
        <p:spPr>
          <a:xfrm>
            <a:off x="3502918" y="1406490"/>
            <a:ext cx="395742" cy="395742"/>
          </a:xfrm>
          <a:prstGeom prst="ellips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400"/>
          </a:p>
        </p:txBody>
      </p:sp>
      <p:sp>
        <p:nvSpPr>
          <p:cNvPr id="90" name="椭圆 89"/>
          <p:cNvSpPr/>
          <p:nvPr/>
        </p:nvSpPr>
        <p:spPr>
          <a:xfrm>
            <a:off x="3502918" y="2280887"/>
            <a:ext cx="395742" cy="395742"/>
          </a:xfrm>
          <a:prstGeom prst="ellips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400"/>
          </a:p>
        </p:txBody>
      </p:sp>
      <p:sp>
        <p:nvSpPr>
          <p:cNvPr id="91" name="椭圆 90"/>
          <p:cNvSpPr/>
          <p:nvPr/>
        </p:nvSpPr>
        <p:spPr>
          <a:xfrm>
            <a:off x="3502918" y="3115650"/>
            <a:ext cx="395742" cy="395742"/>
          </a:xfrm>
          <a:prstGeom prst="ellips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400"/>
          </a:p>
        </p:txBody>
      </p:sp>
      <p:sp>
        <p:nvSpPr>
          <p:cNvPr id="92" name="椭圆 91"/>
          <p:cNvSpPr/>
          <p:nvPr/>
        </p:nvSpPr>
        <p:spPr>
          <a:xfrm>
            <a:off x="3502918" y="4008871"/>
            <a:ext cx="395742" cy="395742"/>
          </a:xfrm>
          <a:prstGeom prst="ellips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400"/>
          </a:p>
        </p:txBody>
      </p:sp>
      <p:sp>
        <p:nvSpPr>
          <p:cNvPr id="94" name="TextBox 8"/>
          <p:cNvSpPr txBox="1"/>
          <p:nvPr/>
        </p:nvSpPr>
        <p:spPr>
          <a:xfrm>
            <a:off x="4134096" y="1342921"/>
            <a:ext cx="5273477" cy="523220"/>
          </a:xfrm>
          <a:prstGeom prst="rect">
            <a:avLst/>
          </a:prstGeom>
          <a:noFill/>
        </p:spPr>
        <p:txBody>
          <a:bodyPr wrap="square" rtlCol="0">
            <a:spAutoFit/>
          </a:bodyPr>
          <a:lstStyle/>
          <a:p>
            <a:r>
              <a:rPr lang="en-US" altLang="zh-CN" sz="2800" b="1" dirty="0">
                <a:solidFill>
                  <a:schemeClr val="tx1">
                    <a:lumMod val="65000"/>
                    <a:lumOff val="35000"/>
                  </a:schemeClr>
                </a:solidFill>
                <a:latin typeface="+mj-ea"/>
                <a:ea typeface="+mj-ea"/>
              </a:rPr>
              <a:t>1</a:t>
            </a:r>
            <a:r>
              <a:rPr lang="en-US" altLang="zh-CN" sz="2800" b="1" dirty="0" smtClean="0">
                <a:solidFill>
                  <a:schemeClr val="tx1">
                    <a:lumMod val="65000"/>
                    <a:lumOff val="35000"/>
                  </a:schemeClr>
                </a:solidFill>
                <a:latin typeface="+mj-ea"/>
                <a:ea typeface="+mj-ea"/>
              </a:rPr>
              <a:t>.</a:t>
            </a:r>
            <a:r>
              <a:rPr lang="zh-CN" altLang="en-US" sz="2800" b="1" dirty="0">
                <a:solidFill>
                  <a:schemeClr val="tx1">
                    <a:lumMod val="65000"/>
                    <a:lumOff val="35000"/>
                  </a:schemeClr>
                </a:solidFill>
                <a:latin typeface="+mj-ea"/>
                <a:ea typeface="+mj-ea"/>
              </a:rPr>
              <a:t>用</a:t>
            </a:r>
            <a:r>
              <a:rPr lang="en-US" altLang="zh-CN" sz="2800" b="1" dirty="0">
                <a:solidFill>
                  <a:schemeClr val="tx1">
                    <a:lumMod val="65000"/>
                    <a:lumOff val="35000"/>
                  </a:schemeClr>
                </a:solidFill>
                <a:latin typeface="+mj-ea"/>
                <a:ea typeface="+mj-ea"/>
              </a:rPr>
              <a:t>tree map</a:t>
            </a:r>
            <a:r>
              <a:rPr lang="zh-CN" altLang="en-US" sz="2800" b="1" dirty="0">
                <a:solidFill>
                  <a:schemeClr val="tx1">
                    <a:lumMod val="65000"/>
                    <a:lumOff val="35000"/>
                  </a:schemeClr>
                </a:solidFill>
                <a:latin typeface="+mj-ea"/>
                <a:ea typeface="+mj-ea"/>
              </a:rPr>
              <a:t>图像化图层</a:t>
            </a:r>
          </a:p>
        </p:txBody>
      </p:sp>
      <p:sp>
        <p:nvSpPr>
          <p:cNvPr id="95" name="TextBox 8"/>
          <p:cNvSpPr txBox="1"/>
          <p:nvPr/>
        </p:nvSpPr>
        <p:spPr>
          <a:xfrm>
            <a:off x="4134096" y="2217318"/>
            <a:ext cx="5201469" cy="523220"/>
          </a:xfrm>
          <a:prstGeom prst="rect">
            <a:avLst/>
          </a:prstGeom>
          <a:noFill/>
        </p:spPr>
        <p:txBody>
          <a:bodyPr wrap="square" rtlCol="0">
            <a:spAutoFit/>
          </a:bodyPr>
          <a:lstStyle>
            <a:defPPr>
              <a:defRPr lang="zh-CN"/>
            </a:defPPr>
            <a:lvl1pPr>
              <a:defRPr sz="2800" b="1">
                <a:solidFill>
                  <a:schemeClr val="tx1">
                    <a:lumMod val="65000"/>
                    <a:lumOff val="35000"/>
                  </a:schemeClr>
                </a:solidFill>
                <a:latin typeface="+mj-ea"/>
                <a:ea typeface="+mj-ea"/>
              </a:defRPr>
            </a:lvl1pPr>
          </a:lstStyle>
          <a:p>
            <a:r>
              <a:rPr lang="en-US" altLang="zh-CN" dirty="0">
                <a:latin typeface="+mn-ea"/>
                <a:ea typeface="+mn-ea"/>
              </a:rPr>
              <a:t>2</a:t>
            </a:r>
            <a:r>
              <a:rPr lang="en-US" altLang="zh-CN" dirty="0" smtClean="0">
                <a:latin typeface="+mn-ea"/>
                <a:ea typeface="+mn-ea"/>
              </a:rPr>
              <a:t>.</a:t>
            </a:r>
            <a:r>
              <a:rPr lang="zh-CN" altLang="en-US" dirty="0">
                <a:latin typeface="+mn-ea"/>
                <a:ea typeface="+mn-ea"/>
              </a:rPr>
              <a:t>用热力图突出显示地区</a:t>
            </a:r>
          </a:p>
        </p:txBody>
      </p:sp>
      <p:sp>
        <p:nvSpPr>
          <p:cNvPr id="96" name="TextBox 8"/>
          <p:cNvSpPr txBox="1"/>
          <p:nvPr/>
        </p:nvSpPr>
        <p:spPr>
          <a:xfrm>
            <a:off x="4134096" y="3052081"/>
            <a:ext cx="5777533" cy="523220"/>
          </a:xfrm>
          <a:prstGeom prst="rect">
            <a:avLst/>
          </a:prstGeom>
          <a:noFill/>
        </p:spPr>
        <p:txBody>
          <a:bodyPr wrap="square" rtlCol="0">
            <a:spAutoFit/>
          </a:bodyPr>
          <a:lstStyle/>
          <a:p>
            <a:r>
              <a:rPr lang="en-US" altLang="zh-CN" sz="2800" b="1" dirty="0">
                <a:solidFill>
                  <a:schemeClr val="tx1">
                    <a:lumMod val="65000"/>
                    <a:lumOff val="35000"/>
                  </a:schemeClr>
                </a:solidFill>
                <a:latin typeface="+mn-ea"/>
              </a:rPr>
              <a:t>3</a:t>
            </a:r>
            <a:r>
              <a:rPr lang="en-US" altLang="zh-CN" sz="2800" b="1" dirty="0" smtClean="0">
                <a:solidFill>
                  <a:schemeClr val="tx1">
                    <a:lumMod val="65000"/>
                    <a:lumOff val="35000"/>
                  </a:schemeClr>
                </a:solidFill>
                <a:latin typeface="+mn-ea"/>
              </a:rPr>
              <a:t>.</a:t>
            </a:r>
            <a:r>
              <a:rPr lang="zh-CN" altLang="en-US" sz="2800" b="1" dirty="0">
                <a:solidFill>
                  <a:schemeClr val="tx1">
                    <a:lumMod val="65000"/>
                    <a:lumOff val="35000"/>
                  </a:schemeClr>
                </a:solidFill>
                <a:latin typeface="+mn-ea"/>
              </a:rPr>
              <a:t>用网络图展示节点间的关系</a:t>
            </a:r>
          </a:p>
        </p:txBody>
      </p:sp>
      <p:sp>
        <p:nvSpPr>
          <p:cNvPr id="97" name="TextBox 8"/>
          <p:cNvSpPr txBox="1"/>
          <p:nvPr/>
        </p:nvSpPr>
        <p:spPr>
          <a:xfrm>
            <a:off x="4134096" y="3945302"/>
            <a:ext cx="6497613" cy="523220"/>
          </a:xfrm>
          <a:prstGeom prst="rect">
            <a:avLst/>
          </a:prstGeom>
          <a:noFill/>
        </p:spPr>
        <p:txBody>
          <a:bodyPr wrap="square" rtlCol="0">
            <a:spAutoFit/>
          </a:bodyPr>
          <a:lstStyle/>
          <a:p>
            <a:r>
              <a:rPr lang="en-US" altLang="zh-CN" sz="2800" b="1" dirty="0">
                <a:solidFill>
                  <a:schemeClr val="tx1">
                    <a:lumMod val="65000"/>
                    <a:lumOff val="35000"/>
                  </a:schemeClr>
                </a:solidFill>
                <a:latin typeface="+mn-ea"/>
              </a:rPr>
              <a:t>4</a:t>
            </a:r>
            <a:r>
              <a:rPr lang="en-US" altLang="zh-CN" sz="2800" b="1" dirty="0" smtClean="0">
                <a:solidFill>
                  <a:schemeClr val="tx1">
                    <a:lumMod val="65000"/>
                    <a:lumOff val="35000"/>
                  </a:schemeClr>
                </a:solidFill>
                <a:latin typeface="+mn-ea"/>
              </a:rPr>
              <a:t>.</a:t>
            </a:r>
            <a:r>
              <a:rPr lang="zh-CN" altLang="en-US" sz="2800" b="1" dirty="0">
                <a:solidFill>
                  <a:schemeClr val="tx1">
                    <a:lumMod val="65000"/>
                    <a:lumOff val="35000"/>
                  </a:schemeClr>
                </a:solidFill>
                <a:latin typeface="+mn-ea"/>
              </a:rPr>
              <a:t>用文字云展示开发语言的使用比例</a:t>
            </a:r>
          </a:p>
        </p:txBody>
      </p:sp>
      <p:sp>
        <p:nvSpPr>
          <p:cNvPr id="99" name="TextBox 15"/>
          <p:cNvSpPr txBox="1"/>
          <p:nvPr/>
        </p:nvSpPr>
        <p:spPr>
          <a:xfrm>
            <a:off x="11085660" y="6257751"/>
            <a:ext cx="846156" cy="338206"/>
          </a:xfrm>
          <a:prstGeom prst="rect">
            <a:avLst/>
          </a:prstGeom>
          <a:noFill/>
        </p:spPr>
        <p:txBody>
          <a:bodyPr wrap="none" rtlCol="0">
            <a:spAutoFit/>
          </a:bodyPr>
          <a:lstStyle/>
          <a:p>
            <a:r>
              <a:rPr lang="en-US" altLang="zh-CN" sz="1600" dirty="0">
                <a:solidFill>
                  <a:schemeClr val="bg1">
                    <a:lumMod val="75000"/>
                  </a:schemeClr>
                </a:solidFill>
              </a:rPr>
              <a:t>—  </a:t>
            </a:r>
            <a:fld id="{2EEF1883-7A0E-4F66-9932-E581691AD397}" type="slidenum">
              <a:rPr lang="zh-CN" altLang="en-US" sz="1600" dirty="0">
                <a:solidFill>
                  <a:schemeClr val="bg1">
                    <a:lumMod val="75000"/>
                  </a:schemeClr>
                </a:solidFill>
              </a:rPr>
              <a:t>2</a:t>
            </a:fld>
            <a:r>
              <a:rPr lang="zh-CN" altLang="en-US" sz="1600" dirty="0">
                <a:solidFill>
                  <a:schemeClr val="bg1">
                    <a:lumMod val="75000"/>
                  </a:schemeClr>
                </a:solidFill>
              </a:rPr>
              <a:t> </a:t>
            </a:r>
            <a:r>
              <a:rPr lang="en-US" altLang="zh-CN" sz="1600" dirty="0">
                <a:solidFill>
                  <a:schemeClr val="bg1">
                    <a:lumMod val="75000"/>
                  </a:schemeClr>
                </a:solidFill>
              </a:rPr>
              <a:t>—</a:t>
            </a:r>
            <a:r>
              <a:rPr lang="zh-CN" altLang="en-US" sz="1600" dirty="0">
                <a:solidFill>
                  <a:schemeClr val="bg1">
                    <a:lumMod val="75000"/>
                  </a:schemeClr>
                </a:solidFill>
              </a:rPr>
              <a:t> </a:t>
            </a:r>
            <a:endParaRPr lang="zh-CN" altLang="en-US" sz="16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15" name="椭圆 14"/>
          <p:cNvSpPr/>
          <p:nvPr/>
        </p:nvSpPr>
        <p:spPr>
          <a:xfrm>
            <a:off x="3502918" y="4842691"/>
            <a:ext cx="395742" cy="395742"/>
          </a:xfrm>
          <a:prstGeom prst="ellipse">
            <a:avLst/>
          </a:pr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400"/>
          </a:p>
        </p:txBody>
      </p:sp>
      <p:sp>
        <p:nvSpPr>
          <p:cNvPr id="16" name="TextBox 8"/>
          <p:cNvSpPr txBox="1"/>
          <p:nvPr/>
        </p:nvSpPr>
        <p:spPr>
          <a:xfrm>
            <a:off x="4134096" y="4779122"/>
            <a:ext cx="5345485" cy="523220"/>
          </a:xfrm>
          <a:prstGeom prst="rect">
            <a:avLst/>
          </a:prstGeom>
          <a:noFill/>
        </p:spPr>
        <p:txBody>
          <a:bodyPr wrap="square" rtlCol="0">
            <a:spAutoFit/>
          </a:bodyPr>
          <a:lstStyle/>
          <a:p>
            <a:r>
              <a:rPr lang="en-US" altLang="zh-CN" sz="2800" b="1" dirty="0" smtClean="0">
                <a:solidFill>
                  <a:schemeClr val="tx1">
                    <a:lumMod val="65000"/>
                    <a:lumOff val="35000"/>
                  </a:schemeClr>
                </a:solidFill>
                <a:latin typeface="+mj-ea"/>
                <a:ea typeface="+mj-ea"/>
              </a:rPr>
              <a:t>5.</a:t>
            </a:r>
            <a:r>
              <a:rPr lang="zh-CN" altLang="en-US" sz="2800" b="1" dirty="0">
                <a:solidFill>
                  <a:schemeClr val="tx1">
                    <a:lumMod val="65000"/>
                    <a:lumOff val="35000"/>
                  </a:schemeClr>
                </a:solidFill>
                <a:latin typeface="+mj-ea"/>
                <a:ea typeface="+mj-ea"/>
              </a:rPr>
              <a:t>使用时间轴</a:t>
            </a:r>
            <a:r>
              <a:rPr lang="en-US" altLang="zh-CN" sz="2800" b="1" dirty="0">
                <a:solidFill>
                  <a:schemeClr val="tx1">
                    <a:lumMod val="65000"/>
                    <a:lumOff val="35000"/>
                  </a:schemeClr>
                </a:solidFill>
                <a:latin typeface="+mj-ea"/>
                <a:ea typeface="+mj-ea"/>
              </a:rPr>
              <a:t>Web</a:t>
            </a:r>
            <a:r>
              <a:rPr lang="zh-CN" altLang="en-US" sz="2800" b="1" dirty="0">
                <a:solidFill>
                  <a:schemeClr val="tx1">
                    <a:lumMod val="65000"/>
                    <a:lumOff val="35000"/>
                  </a:schemeClr>
                </a:solidFill>
                <a:latin typeface="+mj-ea"/>
                <a:ea typeface="+mj-ea"/>
              </a:rPr>
              <a:t>组件</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b="1" dirty="0">
                <a:solidFill>
                  <a:schemeClr val="tx1">
                    <a:lumMod val="65000"/>
                    <a:lumOff val="35000"/>
                  </a:schemeClr>
                </a:solidFill>
                <a:latin typeface="+mj-ea"/>
              </a:rPr>
              <a:t>2.</a:t>
            </a:r>
            <a:r>
              <a:rPr lang="zh-CN" altLang="en-US" b="1" dirty="0">
                <a:solidFill>
                  <a:schemeClr val="tx1">
                    <a:lumMod val="65000"/>
                    <a:lumOff val="35000"/>
                  </a:schemeClr>
                </a:solidFill>
                <a:latin typeface="+mj-ea"/>
              </a:rPr>
              <a:t>用热力图突出显示地区</a:t>
            </a:r>
            <a:endParaRPr lang="zh-CN" altLang="en-US" sz="2800" b="1" dirty="0"/>
          </a:p>
        </p:txBody>
      </p:sp>
      <p:sp>
        <p:nvSpPr>
          <p:cNvPr id="5" name="矩形 4"/>
          <p:cNvSpPr/>
          <p:nvPr/>
        </p:nvSpPr>
        <p:spPr>
          <a:xfrm>
            <a:off x="765810" y="2234565"/>
            <a:ext cx="11224260" cy="3538220"/>
          </a:xfrm>
          <a:prstGeom prst="rect">
            <a:avLst/>
          </a:prstGeom>
        </p:spPr>
        <p:txBody>
          <a:bodyPr wrap="square">
            <a:spAutoFit/>
          </a:bodyPr>
          <a:lstStyle/>
          <a:p>
            <a:pPr indent="300355" eaLnBrk="0" hangingPunct="0">
              <a:tabLst>
                <a:tab pos="457200" algn="l"/>
              </a:tabLst>
              <a:defRPr/>
            </a:pPr>
            <a:r>
              <a:rPr sz="1400" b="1" dirty="0" smtClean="0">
                <a:solidFill>
                  <a:schemeClr val="tx1">
                    <a:lumMod val="85000"/>
                    <a:lumOff val="15000"/>
                  </a:schemeClr>
                </a:solidFill>
                <a:latin typeface="微软雅黑" panose="020B0503020204020204" pitchFamily="34" charset="-122"/>
                <a:ea typeface="微软雅黑" panose="020B0503020204020204" pitchFamily="34" charset="-122"/>
              </a:rPr>
              <a:t>			window.onload=function(){</a:t>
            </a:r>
          </a:p>
          <a:p>
            <a:pPr indent="300355" eaLnBrk="0" hangingPunct="0">
              <a:tabLst>
                <a:tab pos="457200" algn="l"/>
              </a:tabLst>
              <a:defRPr/>
            </a:pPr>
            <a:r>
              <a:rPr sz="1400" b="1" dirty="0" smtClean="0">
                <a:solidFill>
                  <a:schemeClr val="tx1">
                    <a:lumMod val="85000"/>
                    <a:lumOff val="15000"/>
                  </a:schemeClr>
                </a:solidFill>
                <a:latin typeface="微软雅黑" panose="020B0503020204020204" pitchFamily="34" charset="-122"/>
                <a:ea typeface="微软雅黑" panose="020B0503020204020204" pitchFamily="34" charset="-122"/>
              </a:rPr>
              <a:t>				var docNode=document.getElementById('heatmap');</a:t>
            </a:r>
          </a:p>
          <a:p>
            <a:pPr indent="300355" eaLnBrk="0" hangingPunct="0">
              <a:tabLst>
                <a:tab pos="457200" algn="l"/>
              </a:tabLst>
              <a:defRPr/>
            </a:pPr>
            <a:r>
              <a:rPr sz="1400" b="1" dirty="0" smtClean="0">
                <a:solidFill>
                  <a:schemeClr val="tx1">
                    <a:lumMod val="85000"/>
                    <a:lumOff val="15000"/>
                  </a:schemeClr>
                </a:solidFill>
                <a:latin typeface="微软雅黑" panose="020B0503020204020204" pitchFamily="34" charset="-122"/>
                <a:ea typeface="微软雅黑" panose="020B0503020204020204" pitchFamily="34" charset="-122"/>
              </a:rPr>
              <a:t>				var height=docNode.clientHeight;</a:t>
            </a:r>
          </a:p>
          <a:p>
            <a:pPr indent="300355" eaLnBrk="0" hangingPunct="0">
              <a:tabLst>
                <a:tab pos="457200" algn="l"/>
              </a:tabLst>
              <a:defRPr/>
            </a:pPr>
            <a:r>
              <a:rPr sz="1400" b="1" dirty="0" smtClean="0">
                <a:solidFill>
                  <a:schemeClr val="tx1">
                    <a:lumMod val="85000"/>
                    <a:lumOff val="15000"/>
                  </a:schemeClr>
                </a:solidFill>
                <a:latin typeface="微软雅黑" panose="020B0503020204020204" pitchFamily="34" charset="-122"/>
                <a:ea typeface="微软雅黑" panose="020B0503020204020204" pitchFamily="34" charset="-122"/>
              </a:rPr>
              <a:t>				var width=docNode.clientWidth;</a:t>
            </a:r>
          </a:p>
          <a:p>
            <a:pPr indent="300355" eaLnBrk="0" hangingPunct="0">
              <a:tabLst>
                <a:tab pos="457200" algn="l"/>
              </a:tabLst>
              <a:defRPr/>
            </a:pPr>
            <a:r>
              <a:rPr sz="1400" b="1" dirty="0" smtClean="0">
                <a:solidFill>
                  <a:schemeClr val="tx1">
                    <a:lumMod val="85000"/>
                    <a:lumOff val="15000"/>
                  </a:schemeClr>
                </a:solidFill>
                <a:latin typeface="微软雅黑" panose="020B0503020204020204" pitchFamily="34" charset="-122"/>
                <a:ea typeface="微软雅黑" panose="020B0503020204020204" pitchFamily="34" charset="-122"/>
              </a:rPr>
              <a:t>				var dataset={};</a:t>
            </a:r>
          </a:p>
          <a:p>
            <a:pPr indent="300355" eaLnBrk="0" hangingPunct="0">
              <a:tabLst>
                <a:tab pos="457200" algn="l"/>
              </a:tabLst>
              <a:defRPr/>
            </a:pPr>
            <a:r>
              <a:rPr sz="1400" b="1" dirty="0" smtClean="0">
                <a:solidFill>
                  <a:schemeClr val="tx1">
                    <a:lumMod val="85000"/>
                    <a:lumOff val="15000"/>
                  </a:schemeClr>
                </a:solidFill>
                <a:latin typeface="微软雅黑" panose="020B0503020204020204" pitchFamily="34" charset="-122"/>
                <a:ea typeface="微软雅黑" panose="020B0503020204020204" pitchFamily="34" charset="-122"/>
              </a:rPr>
              <a:t>				dataset.max=3;</a:t>
            </a:r>
          </a:p>
          <a:p>
            <a:pPr indent="300355" eaLnBrk="0" hangingPunct="0">
              <a:tabLst>
                <a:tab pos="457200" algn="l"/>
              </a:tabLst>
              <a:defRPr/>
            </a:pPr>
            <a:r>
              <a:rPr sz="1400" b="1" dirty="0" smtClean="0">
                <a:solidFill>
                  <a:schemeClr val="tx1">
                    <a:lumMod val="85000"/>
                    <a:lumOff val="15000"/>
                  </a:schemeClr>
                </a:solidFill>
                <a:latin typeface="微软雅黑" panose="020B0503020204020204" pitchFamily="34" charset="-122"/>
                <a:ea typeface="微软雅黑" panose="020B0503020204020204" pitchFamily="34" charset="-122"/>
              </a:rPr>
              <a:t>				dataset.data=[];</a:t>
            </a:r>
          </a:p>
          <a:p>
            <a:pPr indent="300355" eaLnBrk="0" hangingPunct="0">
              <a:tabLst>
                <a:tab pos="457200" algn="l"/>
              </a:tabLst>
              <a:defRPr/>
            </a:pPr>
            <a:r>
              <a:rPr sz="1400" b="1" dirty="0" smtClean="0">
                <a:solidFill>
                  <a:schemeClr val="tx1">
                    <a:lumMod val="85000"/>
                    <a:lumOff val="15000"/>
                  </a:schemeClr>
                </a:solidFill>
                <a:latin typeface="微软雅黑" panose="020B0503020204020204" pitchFamily="34" charset="-122"/>
                <a:ea typeface="微软雅黑" panose="020B0503020204020204" pitchFamily="34" charset="-122"/>
              </a:rPr>
              <a:t>				for(var i=0;i&lt;game.length;i++){</a:t>
            </a:r>
          </a:p>
          <a:p>
            <a:pPr indent="300355" eaLnBrk="0" hangingPunct="0">
              <a:tabLst>
                <a:tab pos="457200" algn="l"/>
              </a:tabLst>
              <a:defRPr/>
            </a:pPr>
            <a:r>
              <a:rPr sz="1400" b="1" dirty="0" smtClean="0">
                <a:solidFill>
                  <a:schemeClr val="tx1">
                    <a:lumMod val="85000"/>
                    <a:lumOff val="15000"/>
                  </a:schemeClr>
                </a:solidFill>
                <a:latin typeface="微软雅黑" panose="020B0503020204020204" pitchFamily="34" charset="-122"/>
                <a:ea typeface="微软雅黑" panose="020B0503020204020204" pitchFamily="34" charset="-122"/>
              </a:rPr>
              <a:t>					var currentShot=game[i];</a:t>
            </a:r>
          </a:p>
          <a:p>
            <a:pPr indent="300355" eaLnBrk="0" hangingPunct="0">
              <a:tabLst>
                <a:tab pos="457200" algn="l"/>
              </a:tabLst>
              <a:defRPr/>
            </a:pPr>
            <a:r>
              <a:rPr sz="1400" b="1" dirty="0" smtClean="0">
                <a:solidFill>
                  <a:schemeClr val="tx1">
                    <a:lumMod val="85000"/>
                    <a:lumOff val="15000"/>
                  </a:schemeClr>
                </a:solidFill>
                <a:latin typeface="微软雅黑" panose="020B0503020204020204" pitchFamily="34" charset="-122"/>
                <a:ea typeface="微软雅黑" panose="020B0503020204020204" pitchFamily="34" charset="-122"/>
              </a:rPr>
              <a:t>					if(currentShot.x!==-1&amp;&amp;currentShot.y!==-1){</a:t>
            </a:r>
          </a:p>
          <a:p>
            <a:pPr indent="300355" eaLnBrk="0" hangingPunct="0">
              <a:tabLst>
                <a:tab pos="457200" algn="l"/>
              </a:tabLst>
              <a:defRPr/>
            </a:pPr>
            <a:r>
              <a:rPr sz="1400" b="1" dirty="0" smtClean="0">
                <a:solidFill>
                  <a:schemeClr val="tx1">
                    <a:lumMod val="85000"/>
                    <a:lumOff val="15000"/>
                  </a:schemeClr>
                </a:solidFill>
                <a:latin typeface="微软雅黑" panose="020B0503020204020204" pitchFamily="34" charset="-122"/>
                <a:ea typeface="微软雅黑" panose="020B0503020204020204" pitchFamily="34" charset="-122"/>
              </a:rPr>
              <a:t>						var x=Math.round(width*currentShot.x/10);</a:t>
            </a:r>
          </a:p>
          <a:p>
            <a:pPr indent="300355" eaLnBrk="0" hangingPunct="0">
              <a:tabLst>
                <a:tab pos="457200" algn="l"/>
              </a:tabLst>
              <a:defRPr/>
            </a:pPr>
            <a:r>
              <a:rPr sz="1400" b="1" dirty="0" smtClean="0">
                <a:solidFill>
                  <a:schemeClr val="tx1">
                    <a:lumMod val="85000"/>
                    <a:lumOff val="15000"/>
                  </a:schemeClr>
                </a:solidFill>
                <a:latin typeface="微软雅黑" panose="020B0503020204020204" pitchFamily="34" charset="-122"/>
                <a:ea typeface="微软雅黑" panose="020B0503020204020204" pitchFamily="34" charset="-122"/>
              </a:rPr>
              <a:t>						var y=height-Math.round(height*currentShot.y/10);</a:t>
            </a:r>
          </a:p>
          <a:p>
            <a:pPr indent="300355" eaLnBrk="0" hangingPunct="0">
              <a:tabLst>
                <a:tab pos="457200" algn="l"/>
              </a:tabLst>
              <a:defRPr/>
            </a:pPr>
            <a:r>
              <a:rPr sz="1400" b="1" dirty="0" smtClean="0">
                <a:solidFill>
                  <a:schemeClr val="tx1">
                    <a:lumMod val="85000"/>
                    <a:lumOff val="15000"/>
                  </a:schemeClr>
                </a:solidFill>
                <a:latin typeface="微软雅黑" panose="020B0503020204020204" pitchFamily="34" charset="-122"/>
                <a:ea typeface="微软雅黑" panose="020B0503020204020204" pitchFamily="34" charset="-122"/>
              </a:rPr>
              <a:t>						dataset.data.push({"x":x,"y":y,"count":currentShot.points});</a:t>
            </a:r>
          </a:p>
          <a:p>
            <a:pPr indent="300355" eaLnBrk="0" hangingPunct="0">
              <a:tabLst>
                <a:tab pos="457200" algn="l"/>
              </a:tabLst>
              <a:defRPr/>
            </a:pPr>
            <a:r>
              <a:rPr sz="1400" b="1" dirty="0" smtClean="0">
                <a:solidFill>
                  <a:schemeClr val="tx1">
                    <a:lumMod val="85000"/>
                    <a:lumOff val="15000"/>
                  </a:schemeClr>
                </a:solidFill>
                <a:latin typeface="微软雅黑" panose="020B0503020204020204" pitchFamily="34" charset="-122"/>
                <a:ea typeface="微软雅黑" panose="020B0503020204020204" pitchFamily="34" charset="-122"/>
              </a:rPr>
              <a:t>					}</a:t>
            </a:r>
          </a:p>
          <a:p>
            <a:pPr indent="300355" eaLnBrk="0" hangingPunct="0">
              <a:tabLst>
                <a:tab pos="457200" algn="l"/>
              </a:tabLst>
              <a:defRPr/>
            </a:pPr>
            <a:r>
              <a:rPr sz="1400" b="1" dirty="0" smtClean="0">
                <a:solidFill>
                  <a:schemeClr val="tx1">
                    <a:lumMod val="85000"/>
                    <a:lumOff val="15000"/>
                  </a:schemeClr>
                </a:solidFill>
                <a:latin typeface="微软雅黑" panose="020B0503020204020204" pitchFamily="34" charset="-122"/>
                <a:ea typeface="微软雅黑" panose="020B0503020204020204" pitchFamily="34" charset="-122"/>
              </a:rPr>
              <a:t>				}</a:t>
            </a:r>
          </a:p>
          <a:p>
            <a:pPr indent="300355" eaLnBrk="0" hangingPunct="0">
              <a:tabLst>
                <a:tab pos="457200" algn="l"/>
              </a:tabLst>
              <a:defRPr/>
            </a:pPr>
            <a:r>
              <a:rPr sz="1400" b="1" dirty="0" smtClean="0">
                <a:solidFill>
                  <a:schemeClr val="tx1">
                    <a:lumMod val="85000"/>
                    <a:lumOff val="15000"/>
                  </a:schemeClr>
                </a:solidFill>
                <a:latin typeface="微软雅黑" panose="020B0503020204020204" pitchFamily="34" charset="-122"/>
                <a:ea typeface="微软雅黑" panose="020B0503020204020204" pitchFamily="34" charset="-122"/>
              </a:rPr>
              <a:t>			}</a:t>
            </a:r>
          </a:p>
        </p:txBody>
      </p:sp>
      <p:sp>
        <p:nvSpPr>
          <p:cNvPr id="2" name="矩形 1"/>
          <p:cNvSpPr/>
          <p:nvPr/>
        </p:nvSpPr>
        <p:spPr>
          <a:xfrm>
            <a:off x="838622" y="1557586"/>
            <a:ext cx="6092825" cy="460375"/>
          </a:xfrm>
          <a:prstGeom prst="rect">
            <a:avLst/>
          </a:prstGeom>
        </p:spPr>
        <p:txBody>
          <a:bodyPr>
            <a:spAutoFit/>
          </a:bodyPr>
          <a:lstStyle/>
          <a:p>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第五步</a:t>
            </a:r>
            <a:r>
              <a:rPr lang="en-US" altLang="zh-CN"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格式化数据</a:t>
            </a:r>
            <a:endParaRPr lang="zh-CN" altLang="en-US" dirty="0"/>
          </a:p>
        </p:txBody>
      </p:sp>
      <p:pic>
        <p:nvPicPr>
          <p:cNvPr id="18436" name="Picture 4" descr="https://gimg2.baidu.com/image_search/src=http%3A%2F%2Fwww.gdsqfb.cn%2Ftp%2Fuploadfile%2F2016101014368633.jpg&amp;refer=http%3A%2F%2Fwww.gdsqfb.cn&amp;app=2002&amp;size=f9999,10000&amp;q=a80&amp;n=0&amp;g=0n&amp;fmt=jpeg?sec=1616565730&amp;t=8283156bf7884a619ea59a24e957f9a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63758" y="86474"/>
            <a:ext cx="926468" cy="61764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262558" y="1032214"/>
            <a:ext cx="8784976" cy="461665"/>
          </a:xfrm>
          <a:prstGeom prst="rect">
            <a:avLst/>
          </a:prstGeom>
        </p:spPr>
        <p:txBody>
          <a:bodyPr wrap="square">
            <a:spAutoFit/>
          </a:bodyPr>
          <a:lstStyle/>
          <a:p>
            <a:pPr indent="300355" eaLnBrk="0" hangingPunct="0">
              <a:tabLst>
                <a:tab pos="457200" algn="l"/>
              </a:tabLst>
              <a:defRPr/>
            </a:pP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案例：用热力图可视化篮球比赛得分点</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b="1" dirty="0">
                <a:solidFill>
                  <a:schemeClr val="tx1">
                    <a:lumMod val="65000"/>
                    <a:lumOff val="35000"/>
                  </a:schemeClr>
                </a:solidFill>
                <a:latin typeface="+mj-ea"/>
              </a:rPr>
              <a:t>2.</a:t>
            </a:r>
            <a:r>
              <a:rPr lang="zh-CN" altLang="en-US" b="1" dirty="0">
                <a:solidFill>
                  <a:schemeClr val="tx1">
                    <a:lumMod val="65000"/>
                    <a:lumOff val="35000"/>
                  </a:schemeClr>
                </a:solidFill>
                <a:latin typeface="+mj-ea"/>
              </a:rPr>
              <a:t>用热力图突出显示地区</a:t>
            </a:r>
            <a:endParaRPr lang="zh-CN" altLang="en-US" sz="2800" b="1" dirty="0"/>
          </a:p>
        </p:txBody>
      </p:sp>
      <p:sp>
        <p:nvSpPr>
          <p:cNvPr id="5" name="矩形 4"/>
          <p:cNvSpPr/>
          <p:nvPr/>
        </p:nvSpPr>
        <p:spPr>
          <a:xfrm>
            <a:off x="355600" y="3164205"/>
            <a:ext cx="4411345" cy="1383665"/>
          </a:xfrm>
          <a:prstGeom prst="rect">
            <a:avLst/>
          </a:prstGeom>
        </p:spPr>
        <p:txBody>
          <a:bodyPr wrap="square">
            <a:spAutoFit/>
          </a:bodyPr>
          <a:lstStyle/>
          <a:p>
            <a:pPr indent="300355" eaLnBrk="0" hangingPunct="0">
              <a:tabLst>
                <a:tab pos="457200" algn="l"/>
              </a:tabLst>
              <a:defRPr/>
            </a:pPr>
            <a:r>
              <a:rPr sz="1400" b="1" dirty="0" smtClean="0">
                <a:solidFill>
                  <a:schemeClr val="tx1">
                    <a:lumMod val="85000"/>
                    <a:lumOff val="15000"/>
                  </a:schemeClr>
                </a:solidFill>
                <a:latin typeface="微软雅黑" panose="020B0503020204020204" pitchFamily="34" charset="-122"/>
                <a:ea typeface="微软雅黑" panose="020B0503020204020204" pitchFamily="34" charset="-122"/>
              </a:rPr>
              <a:t>var heatmap=h337.create({</a:t>
            </a:r>
          </a:p>
          <a:p>
            <a:pPr indent="300355" eaLnBrk="0" hangingPunct="0">
              <a:tabLst>
                <a:tab pos="457200" algn="l"/>
              </a:tabLst>
              <a:defRPr/>
            </a:pPr>
            <a:r>
              <a:rPr sz="1400" b="1" dirty="0" smtClean="0">
                <a:solidFill>
                  <a:schemeClr val="tx1">
                    <a:lumMod val="85000"/>
                    <a:lumOff val="15000"/>
                  </a:schemeClr>
                </a:solidFill>
                <a:latin typeface="微软雅黑" panose="020B0503020204020204" pitchFamily="34" charset="-122"/>
                <a:ea typeface="微软雅黑" panose="020B0503020204020204" pitchFamily="34" charset="-122"/>
              </a:rPr>
              <a:t>		element:"heatmap",</a:t>
            </a:r>
          </a:p>
          <a:p>
            <a:pPr indent="300355" eaLnBrk="0" hangingPunct="0">
              <a:tabLst>
                <a:tab pos="457200" algn="l"/>
              </a:tabLst>
              <a:defRPr/>
            </a:pPr>
            <a:r>
              <a:rPr sz="1400" b="1" dirty="0" smtClean="0">
                <a:solidFill>
                  <a:schemeClr val="tx1">
                    <a:lumMod val="85000"/>
                    <a:lumOff val="15000"/>
                  </a:schemeClr>
                </a:solidFill>
                <a:latin typeface="微软雅黑" panose="020B0503020204020204" pitchFamily="34" charset="-122"/>
                <a:ea typeface="微软雅黑" panose="020B0503020204020204" pitchFamily="34" charset="-122"/>
              </a:rPr>
              <a:t>		radius:30,</a:t>
            </a:r>
          </a:p>
          <a:p>
            <a:pPr indent="300355" eaLnBrk="0" hangingPunct="0">
              <a:tabLst>
                <a:tab pos="457200" algn="l"/>
              </a:tabLst>
              <a:defRPr/>
            </a:pPr>
            <a:r>
              <a:rPr sz="1400" b="1" dirty="0" smtClean="0">
                <a:solidFill>
                  <a:schemeClr val="tx1">
                    <a:lumMod val="85000"/>
                    <a:lumOff val="15000"/>
                  </a:schemeClr>
                </a:solidFill>
                <a:latin typeface="微软雅黑" panose="020B0503020204020204" pitchFamily="34" charset="-122"/>
                <a:ea typeface="微软雅黑" panose="020B0503020204020204" pitchFamily="34" charset="-122"/>
              </a:rPr>
              <a:t>		opacity:50</a:t>
            </a:r>
          </a:p>
          <a:p>
            <a:pPr indent="300355" eaLnBrk="0" hangingPunct="0">
              <a:tabLst>
                <a:tab pos="457200" algn="l"/>
              </a:tabLst>
              <a:defRPr/>
            </a:pPr>
            <a:r>
              <a:rPr sz="1400" b="1" dirty="0" smtClean="0">
                <a:solidFill>
                  <a:schemeClr val="tx1">
                    <a:lumMod val="85000"/>
                    <a:lumOff val="15000"/>
                  </a:schemeClr>
                </a:solidFill>
                <a:latin typeface="微软雅黑" panose="020B0503020204020204" pitchFamily="34" charset="-122"/>
                <a:ea typeface="微软雅黑" panose="020B0503020204020204" pitchFamily="34" charset="-122"/>
              </a:rPr>
              <a:t>});		</a:t>
            </a:r>
          </a:p>
          <a:p>
            <a:pPr indent="300355" eaLnBrk="0" hangingPunct="0">
              <a:tabLst>
                <a:tab pos="457200" algn="l"/>
              </a:tabLst>
              <a:defRPr/>
            </a:pPr>
            <a:r>
              <a:rPr sz="1400" b="1" dirty="0" smtClean="0">
                <a:solidFill>
                  <a:schemeClr val="tx1">
                    <a:lumMod val="85000"/>
                    <a:lumOff val="15000"/>
                  </a:schemeClr>
                </a:solidFill>
                <a:latin typeface="微软雅黑" panose="020B0503020204020204" pitchFamily="34" charset="-122"/>
                <a:ea typeface="微软雅黑" panose="020B0503020204020204" pitchFamily="34" charset="-122"/>
              </a:rPr>
              <a:t>heatmap.store.setDataSet(dataset);</a:t>
            </a:r>
          </a:p>
        </p:txBody>
      </p:sp>
      <p:sp>
        <p:nvSpPr>
          <p:cNvPr id="2" name="矩形 1"/>
          <p:cNvSpPr/>
          <p:nvPr/>
        </p:nvSpPr>
        <p:spPr>
          <a:xfrm>
            <a:off x="838622" y="1557586"/>
            <a:ext cx="6092825" cy="460375"/>
          </a:xfrm>
          <a:prstGeom prst="rect">
            <a:avLst/>
          </a:prstGeom>
        </p:spPr>
        <p:txBody>
          <a:bodyPr>
            <a:spAutoFit/>
          </a:bodyPr>
          <a:lstStyle/>
          <a:p>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第六步</a:t>
            </a:r>
            <a:r>
              <a:rPr lang="en-US" altLang="zh-CN"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绘制地图</a:t>
            </a:r>
          </a:p>
        </p:txBody>
      </p:sp>
      <p:pic>
        <p:nvPicPr>
          <p:cNvPr id="18436" name="Picture 4" descr="https://gimg2.baidu.com/image_search/src=http%3A%2F%2Fwww.gdsqfb.cn%2Ftp%2Fuploadfile%2F2016101014368633.jpg&amp;refer=http%3A%2F%2Fwww.gdsqfb.cn&amp;app=2002&amp;size=f9999,10000&amp;q=a80&amp;n=0&amp;g=0n&amp;fmt=jpeg?sec=1616565730&amp;t=8283156bf7884a619ea59a24e957f9a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63758" y="86474"/>
            <a:ext cx="926468" cy="61764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262558" y="1032214"/>
            <a:ext cx="8784976" cy="461665"/>
          </a:xfrm>
          <a:prstGeom prst="rect">
            <a:avLst/>
          </a:prstGeom>
        </p:spPr>
        <p:txBody>
          <a:bodyPr wrap="square">
            <a:spAutoFit/>
          </a:bodyPr>
          <a:lstStyle/>
          <a:p>
            <a:pPr indent="300355" eaLnBrk="0" hangingPunct="0">
              <a:tabLst>
                <a:tab pos="457200" algn="l"/>
              </a:tabLst>
              <a:defRPr/>
            </a:pP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案例：用热力图可视化篮球比赛得分点</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srcRect t="8156" r="62648" b="52307"/>
          <a:stretch>
            <a:fillRect/>
          </a:stretch>
        </p:blipFill>
        <p:spPr>
          <a:xfrm>
            <a:off x="4899660" y="2576830"/>
            <a:ext cx="6163945" cy="367030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b="1" dirty="0">
                <a:solidFill>
                  <a:schemeClr val="tx1">
                    <a:lumMod val="65000"/>
                    <a:lumOff val="35000"/>
                  </a:schemeClr>
                </a:solidFill>
                <a:latin typeface="+mj-ea"/>
              </a:rPr>
              <a:t>2.</a:t>
            </a:r>
            <a:r>
              <a:rPr lang="zh-CN" altLang="en-US" b="1" dirty="0">
                <a:solidFill>
                  <a:schemeClr val="tx1">
                    <a:lumMod val="65000"/>
                    <a:lumOff val="35000"/>
                  </a:schemeClr>
                </a:solidFill>
                <a:latin typeface="+mj-ea"/>
              </a:rPr>
              <a:t>用热力图突出显示地区</a:t>
            </a:r>
            <a:endParaRPr lang="zh-CN" altLang="en-US" sz="2800" b="1" dirty="0"/>
          </a:p>
        </p:txBody>
      </p:sp>
      <p:sp>
        <p:nvSpPr>
          <p:cNvPr id="4" name="矩形 3"/>
          <p:cNvSpPr/>
          <p:nvPr/>
        </p:nvSpPr>
        <p:spPr>
          <a:xfrm>
            <a:off x="262558" y="1032214"/>
            <a:ext cx="3712274" cy="461665"/>
          </a:xfrm>
          <a:prstGeom prst="rect">
            <a:avLst/>
          </a:prstGeom>
        </p:spPr>
        <p:txBody>
          <a:bodyPr wrap="square">
            <a:spAutoFit/>
          </a:bodyPr>
          <a:lstStyle/>
          <a:p>
            <a:pPr indent="300355" eaLnBrk="0" hangingPunct="0">
              <a:tabLst>
                <a:tab pos="457200" algn="l"/>
              </a:tabLst>
              <a:defRPr/>
            </a:pP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课堂练习</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811017" y="1989634"/>
            <a:ext cx="10684789" cy="460375"/>
          </a:xfrm>
          <a:prstGeom prst="rect">
            <a:avLst/>
          </a:prstGeom>
        </p:spPr>
        <p:txBody>
          <a:bodyPr wrap="square">
            <a:spAutoFit/>
          </a:bodyPr>
          <a:lstStyle/>
          <a:p>
            <a:r>
              <a:rPr lang="zh-CN" altLang="en-US" dirty="0" smtClean="0"/>
              <a:t>         </a:t>
            </a:r>
            <a:r>
              <a:rPr lang="zh-CN" dirty="0" smtClean="0"/>
              <a:t>请把当天全国主要城市空气质量用热力图表示出来。</a:t>
            </a:r>
            <a:endParaRPr lang="zh-CN" dirty="0"/>
          </a:p>
        </p:txBody>
      </p:sp>
      <p:pic>
        <p:nvPicPr>
          <p:cNvPr id="18436" name="Picture 4" descr="https://gimg2.baidu.com/image_search/src=http%3A%2F%2Fwww.gdsqfb.cn%2Ftp%2Fuploadfile%2F2016101014368633.jpg&amp;refer=http%3A%2F%2Fwww.gdsqfb.cn&amp;app=2002&amp;size=f9999,10000&amp;q=a80&amp;n=0&amp;g=0n&amp;fmt=jpeg?sec=1616565730&amp;t=8283156bf7884a619ea59a24e957f9a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63758" y="86474"/>
            <a:ext cx="926468" cy="617645"/>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a:stretch>
            <a:fillRect/>
          </a:stretch>
        </p:blipFill>
        <p:spPr>
          <a:xfrm>
            <a:off x="3268345" y="2584450"/>
            <a:ext cx="6428105" cy="394716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p:cNvSpPr/>
          <p:nvPr/>
        </p:nvSpPr>
        <p:spPr>
          <a:xfrm>
            <a:off x="0" y="1797235"/>
            <a:ext cx="12190413" cy="27164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pic>
        <p:nvPicPr>
          <p:cNvPr id="74"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482" y="1355747"/>
            <a:ext cx="6170613" cy="372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5660390" y="2349500"/>
            <a:ext cx="6014085" cy="1305560"/>
          </a:xfrm>
          <a:prstGeom prst="rect">
            <a:avLst/>
          </a:prstGeom>
          <a:noFill/>
        </p:spPr>
        <p:txBody>
          <a:bodyPr wrap="square" lIns="121917" tIns="60958" rIns="121917" bIns="60958" rtlCol="0">
            <a:spAutoFit/>
          </a:bodyPr>
          <a:lstStyle/>
          <a:p>
            <a:pPr marL="0" lvl="1"/>
            <a:r>
              <a:rPr lang="zh-CN" altLang="en-US" sz="1900" b="1" dirty="0">
                <a:solidFill>
                  <a:schemeClr val="bg1"/>
                </a:solidFill>
                <a:latin typeface="微软雅黑" panose="020B0503020204020204" pitchFamily="34" charset="-122"/>
                <a:ea typeface="微软雅黑" panose="020B0503020204020204" pitchFamily="34" charset="-122"/>
              </a:rPr>
              <a:t> </a:t>
            </a:r>
            <a:r>
              <a:rPr lang="zh-CN" altLang="en-US" sz="3700" b="1" dirty="0" smtClean="0">
                <a:solidFill>
                  <a:schemeClr val="bg1"/>
                </a:solidFill>
                <a:latin typeface="微软雅黑" panose="020B0503020204020204" pitchFamily="34" charset="-122"/>
                <a:ea typeface="微软雅黑" panose="020B0503020204020204" pitchFamily="34" charset="-122"/>
              </a:rPr>
              <a:t>第三部分</a:t>
            </a:r>
            <a:endParaRPr lang="en-US" altLang="zh-CN" sz="3700" b="1" dirty="0">
              <a:solidFill>
                <a:schemeClr val="bg1"/>
              </a:solidFill>
              <a:latin typeface="微软雅黑" panose="020B0503020204020204" pitchFamily="34" charset="-122"/>
              <a:ea typeface="微软雅黑" panose="020B0503020204020204" pitchFamily="34" charset="-122"/>
            </a:endParaRPr>
          </a:p>
          <a:p>
            <a:pPr marL="0" lvl="1">
              <a:spcBef>
                <a:spcPts val="600"/>
              </a:spcBef>
            </a:pPr>
            <a:r>
              <a:rPr lang="zh-CN" altLang="en-US" sz="3500" b="1" dirty="0">
                <a:solidFill>
                  <a:schemeClr val="bg1"/>
                </a:solidFill>
                <a:latin typeface="微软雅黑" panose="020B0503020204020204" pitchFamily="34" charset="-122"/>
                <a:ea typeface="微软雅黑" panose="020B0503020204020204" pitchFamily="34" charset="-122"/>
              </a:rPr>
              <a:t>用网络图展示节点间的关系</a:t>
            </a:r>
          </a:p>
        </p:txBody>
      </p:sp>
      <p:pic>
        <p:nvPicPr>
          <p:cNvPr id="81"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10355" y="1797235"/>
            <a:ext cx="4291474" cy="2716422"/>
          </a:xfrm>
          <a:prstGeom prst="rect">
            <a:avLst/>
          </a:prstGeom>
          <a:blipFill>
            <a:blip r:embed="rId4"/>
            <a:stretch>
              <a:fillRect l="-5000" r="-5000"/>
            </a:stretch>
          </a:blip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b="1" dirty="0">
                <a:solidFill>
                  <a:schemeClr val="tx1">
                    <a:lumMod val="65000"/>
                    <a:lumOff val="35000"/>
                  </a:schemeClr>
                </a:solidFill>
                <a:latin typeface="+mj-ea"/>
              </a:rPr>
              <a:t>3.</a:t>
            </a:r>
            <a:r>
              <a:rPr lang="zh-CN" altLang="en-US" b="1" dirty="0">
                <a:solidFill>
                  <a:schemeClr val="tx1">
                    <a:lumMod val="65000"/>
                    <a:lumOff val="35000"/>
                  </a:schemeClr>
                </a:solidFill>
                <a:latin typeface="+mj-ea"/>
              </a:rPr>
              <a:t>用网络图展示节点间的关系</a:t>
            </a:r>
          </a:p>
        </p:txBody>
      </p:sp>
      <p:sp>
        <p:nvSpPr>
          <p:cNvPr id="4" name="矩形 3"/>
          <p:cNvSpPr/>
          <p:nvPr/>
        </p:nvSpPr>
        <p:spPr>
          <a:xfrm>
            <a:off x="262558" y="1032214"/>
            <a:ext cx="3712274" cy="460375"/>
          </a:xfrm>
          <a:prstGeom prst="rect">
            <a:avLst/>
          </a:prstGeom>
        </p:spPr>
        <p:txBody>
          <a:bodyPr wrap="square">
            <a:spAutoFit/>
          </a:bodyPr>
          <a:lstStyle/>
          <a:p>
            <a:pPr indent="300355" eaLnBrk="0" hangingPunct="0">
              <a:tabLst>
                <a:tab pos="457200" algn="l"/>
              </a:tabLst>
              <a:defRPr/>
            </a:pP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网络图基础</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977404" y="1701602"/>
            <a:ext cx="10729192" cy="1198880"/>
          </a:xfrm>
          <a:prstGeom prst="rect">
            <a:avLst/>
          </a:prstGeom>
        </p:spPr>
        <p:txBody>
          <a:bodyPr wrap="square">
            <a:spAutoFit/>
          </a:bodyPr>
          <a:lstStyle/>
          <a:p>
            <a:pPr indent="300355" eaLnBrk="0" hangingPunct="0">
              <a:tabLst>
                <a:tab pos="457200" algn="l"/>
              </a:tabLst>
              <a:defRPr/>
            </a:pPr>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    可视化并不总是聚焦于展示实际数据的值；有时，数据集最有趣的地方是反映节点之间的关系。网络图通过节点、圆圈之类抽象的形状代表具体的现实对象，使用直线、弧线连接这些节点，体现它们之间的关系。</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custDataLst>
              <p:tags r:id="rId1"/>
            </p:custDataLst>
          </p:nvPr>
        </p:nvPicPr>
        <p:blipFill>
          <a:blip r:embed="rId5"/>
          <a:srcRect l="38733" t="22670" r="17010" b="8981"/>
          <a:stretch>
            <a:fillRect/>
          </a:stretch>
        </p:blipFill>
        <p:spPr>
          <a:xfrm>
            <a:off x="3974465" y="2979420"/>
            <a:ext cx="4265295" cy="3706495"/>
          </a:xfrm>
          <a:prstGeom prst="rect">
            <a:avLst/>
          </a:prstGeom>
        </p:spPr>
      </p:pic>
      <p:pic>
        <p:nvPicPr>
          <p:cNvPr id="3" name="图片 2"/>
          <p:cNvPicPr>
            <a:picLocks noChangeAspect="1"/>
          </p:cNvPicPr>
          <p:nvPr>
            <p:custDataLst>
              <p:tags r:id="rId2"/>
            </p:custDataLst>
          </p:nvPr>
        </p:nvPicPr>
        <p:blipFill>
          <a:blip r:embed="rId5"/>
          <a:srcRect l="38733" t="22670" r="17010" b="8981"/>
          <a:stretch>
            <a:fillRect/>
          </a:stretch>
        </p:blipFill>
        <p:spPr>
          <a:xfrm>
            <a:off x="11007725" y="57150"/>
            <a:ext cx="952500" cy="67818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b="1" dirty="0">
                <a:solidFill>
                  <a:schemeClr val="tx1">
                    <a:lumMod val="65000"/>
                    <a:lumOff val="35000"/>
                  </a:schemeClr>
                </a:solidFill>
                <a:latin typeface="+mj-ea"/>
                <a:sym typeface="+mn-ea"/>
              </a:rPr>
              <a:t>3.</a:t>
            </a:r>
            <a:r>
              <a:rPr lang="zh-CN" altLang="en-US" b="1" dirty="0">
                <a:solidFill>
                  <a:schemeClr val="tx1">
                    <a:lumMod val="65000"/>
                    <a:lumOff val="35000"/>
                  </a:schemeClr>
                </a:solidFill>
                <a:latin typeface="+mj-ea"/>
                <a:sym typeface="+mn-ea"/>
              </a:rPr>
              <a:t>用网络图展示节点间的关系</a:t>
            </a:r>
            <a:endParaRPr lang="zh-CN" altLang="en-US" sz="2800" b="1" dirty="0"/>
          </a:p>
        </p:txBody>
      </p:sp>
      <p:sp>
        <p:nvSpPr>
          <p:cNvPr id="4" name="矩形 3"/>
          <p:cNvSpPr/>
          <p:nvPr/>
        </p:nvSpPr>
        <p:spPr>
          <a:xfrm>
            <a:off x="262558" y="1032214"/>
            <a:ext cx="8784976" cy="460375"/>
          </a:xfrm>
          <a:prstGeom prst="rect">
            <a:avLst/>
          </a:prstGeom>
        </p:spPr>
        <p:txBody>
          <a:bodyPr wrap="square">
            <a:spAutoFit/>
          </a:bodyPr>
          <a:lstStyle/>
          <a:p>
            <a:pPr indent="300355" eaLnBrk="0" hangingPunct="0">
              <a:tabLst>
                <a:tab pos="457200" algn="l"/>
              </a:tabLst>
              <a:defRPr/>
            </a:pP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案例：用网络图表示音乐人与专辑间的关系</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1743710" y="3260725"/>
            <a:ext cx="9264015" cy="337185"/>
          </a:xfrm>
          <a:prstGeom prst="rect">
            <a:avLst/>
          </a:prstGeom>
        </p:spPr>
        <p:txBody>
          <a:bodyPr wrap="square">
            <a:spAutoFit/>
          </a:bodyPr>
          <a:lstStyle/>
          <a:p>
            <a:pPr indent="300355" eaLnBrk="0" hangingPunct="0">
              <a:tabLst>
                <a:tab pos="457200" algn="l"/>
              </a:tabLst>
              <a:defRPr/>
            </a:pPr>
            <a:r>
              <a:rPr sz="1600">
                <a:solidFill>
                  <a:schemeClr val="tx1">
                    <a:lumMod val="85000"/>
                    <a:lumOff val="15000"/>
                  </a:schemeClr>
                </a:solidFill>
                <a:latin typeface="微软雅黑" panose="020B0503020204020204" pitchFamily="34" charset="-122"/>
                <a:ea typeface="微软雅黑" panose="020B0503020204020204" pitchFamily="34" charset="-122"/>
              </a:rPr>
              <a:t>&lt;script src="js/sigma.min.js" type="text/javascript" charset="utf-8"&gt;&lt;/script&gt;</a:t>
            </a:r>
          </a:p>
        </p:txBody>
      </p:sp>
      <p:sp>
        <p:nvSpPr>
          <p:cNvPr id="2" name="矩形 1"/>
          <p:cNvSpPr/>
          <p:nvPr/>
        </p:nvSpPr>
        <p:spPr>
          <a:xfrm>
            <a:off x="622598" y="1917626"/>
            <a:ext cx="10153128" cy="368300"/>
          </a:xfrm>
          <a:prstGeom prst="rect">
            <a:avLst/>
          </a:prstGeom>
        </p:spPr>
        <p:txBody>
          <a:bodyPr wrap="square">
            <a:spAutoFit/>
          </a:bodyPr>
          <a:lstStyle/>
          <a:p>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第一步：</a:t>
            </a:r>
            <a:r>
              <a:rPr lang="zh-CN" sz="1800" dirty="0">
                <a:solidFill>
                  <a:schemeClr val="tx1">
                    <a:lumMod val="85000"/>
                    <a:lumOff val="15000"/>
                  </a:schemeClr>
                </a:solidFill>
                <a:latin typeface="微软雅黑" panose="020B0503020204020204" pitchFamily="34" charset="-122"/>
                <a:ea typeface="微软雅黑" panose="020B0503020204020204" pitchFamily="34" charset="-122"/>
              </a:rPr>
              <a:t>加载需要的类库</a:t>
            </a:r>
            <a:endParaRPr lang="zh-CN" sz="1800" dirty="0"/>
          </a:p>
        </p:txBody>
      </p:sp>
      <p:pic>
        <p:nvPicPr>
          <p:cNvPr id="7" name="图片 6"/>
          <p:cNvPicPr>
            <a:picLocks noChangeAspect="1"/>
          </p:cNvPicPr>
          <p:nvPr>
            <p:custDataLst>
              <p:tags r:id="rId1"/>
            </p:custDataLst>
          </p:nvPr>
        </p:nvPicPr>
        <p:blipFill>
          <a:blip r:embed="rId4"/>
          <a:srcRect l="38733" t="22670" r="17010" b="8981"/>
          <a:stretch>
            <a:fillRect/>
          </a:stretch>
        </p:blipFill>
        <p:spPr>
          <a:xfrm>
            <a:off x="11007725" y="57150"/>
            <a:ext cx="952500" cy="67818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b="1" dirty="0">
                <a:solidFill>
                  <a:schemeClr val="tx1">
                    <a:lumMod val="65000"/>
                    <a:lumOff val="35000"/>
                  </a:schemeClr>
                </a:solidFill>
                <a:latin typeface="+mj-ea"/>
                <a:sym typeface="+mn-ea"/>
              </a:rPr>
              <a:t>3.</a:t>
            </a:r>
            <a:r>
              <a:rPr lang="zh-CN" altLang="en-US" b="1" dirty="0">
                <a:solidFill>
                  <a:schemeClr val="tx1">
                    <a:lumMod val="65000"/>
                    <a:lumOff val="35000"/>
                  </a:schemeClr>
                </a:solidFill>
                <a:latin typeface="+mj-ea"/>
                <a:sym typeface="+mn-ea"/>
              </a:rPr>
              <a:t>用网络图展示节点间的关系</a:t>
            </a:r>
            <a:endParaRPr lang="zh-CN" altLang="en-US" sz="2800" b="1" dirty="0"/>
          </a:p>
        </p:txBody>
      </p:sp>
      <p:sp>
        <p:nvSpPr>
          <p:cNvPr id="5" name="矩形 4"/>
          <p:cNvSpPr/>
          <p:nvPr/>
        </p:nvSpPr>
        <p:spPr>
          <a:xfrm>
            <a:off x="2691130" y="2602865"/>
            <a:ext cx="7570470" cy="3291840"/>
          </a:xfrm>
          <a:prstGeom prst="rect">
            <a:avLst/>
          </a:prstGeom>
        </p:spPr>
        <p:txBody>
          <a:bodyPr wrap="square">
            <a:spAutoFit/>
          </a:bodyPr>
          <a:lstStyle/>
          <a:p>
            <a:pPr indent="300355" eaLnBrk="0" hangingPunct="0">
              <a:tabLst>
                <a:tab pos="457200" algn="l"/>
              </a:tabLst>
              <a:defRPr/>
            </a:pPr>
            <a:r>
              <a:rPr lang="en-US" altLang="zh-CN" sz="1600">
                <a:solidFill>
                  <a:schemeClr val="tx1">
                    <a:lumMod val="85000"/>
                    <a:lumOff val="15000"/>
                  </a:schemeClr>
                </a:solidFill>
                <a:latin typeface="微软雅黑" panose="020B0503020204020204" pitchFamily="34" charset="-122"/>
                <a:ea typeface="微软雅黑" panose="020B0503020204020204" pitchFamily="34" charset="-122"/>
              </a:rPr>
              <a:t>var albums = [</a:t>
            </a:r>
          </a:p>
          <a:p>
            <a:pPr indent="300355" eaLnBrk="0" hangingPunct="0">
              <a:tabLst>
                <a:tab pos="457200" algn="l"/>
              </a:tabLst>
              <a:defRPr/>
            </a:pPr>
            <a:r>
              <a:rPr lang="en-US" altLang="zh-CN" sz="1600">
                <a:solidFill>
                  <a:schemeClr val="tx1">
                    <a:lumMod val="85000"/>
                    <a:lumOff val="15000"/>
                  </a:schemeClr>
                </a:solidFill>
                <a:latin typeface="微软雅黑" panose="020B0503020204020204" pitchFamily="34" charset="-122"/>
                <a:ea typeface="微软雅黑" panose="020B0503020204020204" pitchFamily="34" charset="-122"/>
              </a:rPr>
              <a:t>			  {</a:t>
            </a:r>
          </a:p>
          <a:p>
            <a:pPr indent="300355" eaLnBrk="0" hangingPunct="0">
              <a:tabLst>
                <a:tab pos="457200" algn="l"/>
              </a:tabLst>
              <a:defRPr/>
            </a:pPr>
            <a:r>
              <a:rPr lang="en-US" altLang="zh-CN" sz="1600">
                <a:solidFill>
                  <a:schemeClr val="tx1">
                    <a:lumMod val="85000"/>
                    <a:lumOff val="15000"/>
                  </a:schemeClr>
                </a:solidFill>
                <a:latin typeface="微软雅黑" panose="020B0503020204020204" pitchFamily="34" charset="-122"/>
                <a:ea typeface="微软雅黑" panose="020B0503020204020204" pitchFamily="34" charset="-122"/>
              </a:rPr>
              <a:t>			    album: "Miles Davis - Kind of Blue",</a:t>
            </a:r>
          </a:p>
          <a:p>
            <a:pPr indent="300355" eaLnBrk="0" hangingPunct="0">
              <a:tabLst>
                <a:tab pos="457200" algn="l"/>
              </a:tabLst>
              <a:defRPr/>
            </a:pPr>
            <a:r>
              <a:rPr lang="en-US" altLang="zh-CN" sz="1600">
                <a:solidFill>
                  <a:schemeClr val="tx1">
                    <a:lumMod val="85000"/>
                    <a:lumOff val="15000"/>
                  </a:schemeClr>
                </a:solidFill>
                <a:latin typeface="微软雅黑" panose="020B0503020204020204" pitchFamily="34" charset="-122"/>
                <a:ea typeface="微软雅黑" panose="020B0503020204020204" pitchFamily="34" charset="-122"/>
              </a:rPr>
              <a:t>			    musicians: [</a:t>
            </a:r>
          </a:p>
          <a:p>
            <a:pPr indent="300355" eaLnBrk="0" hangingPunct="0">
              <a:tabLst>
                <a:tab pos="457200" algn="l"/>
              </a:tabLst>
              <a:defRPr/>
            </a:pPr>
            <a:r>
              <a:rPr lang="en-US" altLang="zh-CN" sz="1600">
                <a:solidFill>
                  <a:schemeClr val="tx1">
                    <a:lumMod val="85000"/>
                    <a:lumOff val="15000"/>
                  </a:schemeClr>
                </a:solidFill>
                <a:latin typeface="微软雅黑" panose="020B0503020204020204" pitchFamily="34" charset="-122"/>
                <a:ea typeface="微软雅黑" panose="020B0503020204020204" pitchFamily="34" charset="-122"/>
              </a:rPr>
              <a:t>			      "Cannonball Adderley",</a:t>
            </a:r>
          </a:p>
          <a:p>
            <a:pPr indent="300355" eaLnBrk="0" hangingPunct="0">
              <a:tabLst>
                <a:tab pos="457200" algn="l"/>
              </a:tabLst>
              <a:defRPr/>
            </a:pPr>
            <a:r>
              <a:rPr lang="en-US" altLang="zh-CN" sz="1600">
                <a:solidFill>
                  <a:schemeClr val="tx1">
                    <a:lumMod val="85000"/>
                    <a:lumOff val="15000"/>
                  </a:schemeClr>
                </a:solidFill>
                <a:latin typeface="微软雅黑" panose="020B0503020204020204" pitchFamily="34" charset="-122"/>
                <a:ea typeface="微软雅黑" panose="020B0503020204020204" pitchFamily="34" charset="-122"/>
              </a:rPr>
              <a:t>			      "Paul Chambers",</a:t>
            </a:r>
          </a:p>
          <a:p>
            <a:pPr indent="300355" eaLnBrk="0" hangingPunct="0">
              <a:tabLst>
                <a:tab pos="457200" algn="l"/>
              </a:tabLst>
              <a:defRPr/>
            </a:pPr>
            <a:r>
              <a:rPr lang="en-US" altLang="zh-CN" sz="1600">
                <a:solidFill>
                  <a:schemeClr val="tx1">
                    <a:lumMod val="85000"/>
                    <a:lumOff val="15000"/>
                  </a:schemeClr>
                </a:solidFill>
                <a:latin typeface="微软雅黑" panose="020B0503020204020204" pitchFamily="34" charset="-122"/>
                <a:ea typeface="微软雅黑" panose="020B0503020204020204" pitchFamily="34" charset="-122"/>
              </a:rPr>
              <a:t>			      "Jimmy Cobb",</a:t>
            </a:r>
          </a:p>
          <a:p>
            <a:pPr indent="300355" eaLnBrk="0" hangingPunct="0">
              <a:tabLst>
                <a:tab pos="457200" algn="l"/>
              </a:tabLst>
              <a:defRPr/>
            </a:pPr>
            <a:r>
              <a:rPr lang="en-US" altLang="zh-CN" sz="1600">
                <a:solidFill>
                  <a:schemeClr val="tx1">
                    <a:lumMod val="85000"/>
                    <a:lumOff val="15000"/>
                  </a:schemeClr>
                </a:solidFill>
                <a:latin typeface="微软雅黑" panose="020B0503020204020204" pitchFamily="34" charset="-122"/>
                <a:ea typeface="微软雅黑" panose="020B0503020204020204" pitchFamily="34" charset="-122"/>
              </a:rPr>
              <a:t>			      "John Coltrane",</a:t>
            </a:r>
          </a:p>
          <a:p>
            <a:pPr indent="300355" eaLnBrk="0" hangingPunct="0">
              <a:tabLst>
                <a:tab pos="457200" algn="l"/>
              </a:tabLst>
              <a:defRPr/>
            </a:pPr>
            <a:r>
              <a:rPr lang="en-US" altLang="zh-CN" sz="1600">
                <a:solidFill>
                  <a:schemeClr val="tx1">
                    <a:lumMod val="85000"/>
                    <a:lumOff val="15000"/>
                  </a:schemeClr>
                </a:solidFill>
                <a:latin typeface="微软雅黑" panose="020B0503020204020204" pitchFamily="34" charset="-122"/>
                <a:ea typeface="微软雅黑" panose="020B0503020204020204" pitchFamily="34" charset="-122"/>
              </a:rPr>
              <a:t>			      "Miles Davis",</a:t>
            </a:r>
          </a:p>
          <a:p>
            <a:pPr indent="300355" eaLnBrk="0" hangingPunct="0">
              <a:tabLst>
                <a:tab pos="457200" algn="l"/>
              </a:tabLst>
              <a:defRPr/>
            </a:pPr>
            <a:r>
              <a:rPr lang="en-US" altLang="zh-CN" sz="1600">
                <a:solidFill>
                  <a:schemeClr val="tx1">
                    <a:lumMod val="85000"/>
                    <a:lumOff val="15000"/>
                  </a:schemeClr>
                </a:solidFill>
                <a:latin typeface="微软雅黑" panose="020B0503020204020204" pitchFamily="34" charset="-122"/>
                <a:ea typeface="微软雅黑" panose="020B0503020204020204" pitchFamily="34" charset="-122"/>
              </a:rPr>
              <a:t>			      "Bill Evans"</a:t>
            </a:r>
          </a:p>
          <a:p>
            <a:pPr indent="300355" eaLnBrk="0" hangingPunct="0">
              <a:tabLst>
                <a:tab pos="457200" algn="l"/>
              </a:tabLst>
              <a:defRPr/>
            </a:pPr>
            <a:r>
              <a:rPr lang="en-US" altLang="zh-CN" sz="1600">
                <a:solidFill>
                  <a:schemeClr val="tx1">
                    <a:lumMod val="85000"/>
                    <a:lumOff val="15000"/>
                  </a:schemeClr>
                </a:solidFill>
                <a:latin typeface="微软雅黑" panose="020B0503020204020204" pitchFamily="34" charset="-122"/>
                <a:ea typeface="微软雅黑" panose="020B0503020204020204" pitchFamily="34" charset="-122"/>
              </a:rPr>
              <a:t>			    ]</a:t>
            </a:r>
          </a:p>
          <a:p>
            <a:pPr indent="300355" eaLnBrk="0" hangingPunct="0">
              <a:tabLst>
                <a:tab pos="457200" algn="l"/>
              </a:tabLst>
              <a:defRPr/>
            </a:pPr>
            <a:r>
              <a:rPr lang="en-US" altLang="zh-CN" sz="160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          </a:t>
            </a:r>
          </a:p>
          <a:p>
            <a:pPr indent="300355" eaLnBrk="0" hangingPunct="0">
              <a:tabLst>
                <a:tab pos="457200" algn="l"/>
              </a:tabLst>
              <a:defRPr/>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a:t>
            </a:r>
          </a:p>
        </p:txBody>
      </p:sp>
      <p:sp>
        <p:nvSpPr>
          <p:cNvPr id="2" name="矩形 1"/>
          <p:cNvSpPr/>
          <p:nvPr/>
        </p:nvSpPr>
        <p:spPr>
          <a:xfrm>
            <a:off x="838622" y="1629594"/>
            <a:ext cx="6092825" cy="460375"/>
          </a:xfrm>
          <a:prstGeom prst="rect">
            <a:avLst/>
          </a:prstGeom>
        </p:spPr>
        <p:txBody>
          <a:bodyPr>
            <a:spAutoFit/>
          </a:bodyPr>
          <a:lstStyle/>
          <a:p>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第二步：准备数据</a:t>
            </a:r>
            <a:endParaRPr lang="zh-CN" altLang="en-US" dirty="0"/>
          </a:p>
        </p:txBody>
      </p:sp>
      <p:pic>
        <p:nvPicPr>
          <p:cNvPr id="4" name="图片 3"/>
          <p:cNvPicPr>
            <a:picLocks noChangeAspect="1"/>
          </p:cNvPicPr>
          <p:nvPr>
            <p:custDataLst>
              <p:tags r:id="rId1"/>
            </p:custDataLst>
          </p:nvPr>
        </p:nvPicPr>
        <p:blipFill>
          <a:blip r:embed="rId4"/>
          <a:srcRect l="38733" t="22670" r="17010" b="8981"/>
          <a:stretch>
            <a:fillRect/>
          </a:stretch>
        </p:blipFill>
        <p:spPr>
          <a:xfrm>
            <a:off x="11007725" y="57150"/>
            <a:ext cx="952500" cy="678180"/>
          </a:xfrm>
          <a:prstGeom prst="rect">
            <a:avLst/>
          </a:prstGeom>
        </p:spPr>
      </p:pic>
      <p:sp>
        <p:nvSpPr>
          <p:cNvPr id="7" name="矩形 6"/>
          <p:cNvSpPr/>
          <p:nvPr/>
        </p:nvSpPr>
        <p:spPr>
          <a:xfrm>
            <a:off x="262558" y="1032214"/>
            <a:ext cx="8784976" cy="460375"/>
          </a:xfrm>
          <a:prstGeom prst="rect">
            <a:avLst/>
          </a:prstGeom>
        </p:spPr>
        <p:txBody>
          <a:bodyPr wrap="square">
            <a:spAutoFit/>
          </a:bodyPr>
          <a:lstStyle/>
          <a:p>
            <a:pPr indent="300355" eaLnBrk="0" hangingPunct="0">
              <a:tabLst>
                <a:tab pos="457200" algn="l"/>
              </a:tabLst>
              <a:defRPr/>
            </a:pP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案例：用网络图表示音乐人与专辑间的关系</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b="1" dirty="0">
                <a:solidFill>
                  <a:schemeClr val="tx1">
                    <a:lumMod val="65000"/>
                    <a:lumOff val="35000"/>
                  </a:schemeClr>
                </a:solidFill>
                <a:latin typeface="+mj-ea"/>
                <a:sym typeface="+mn-ea"/>
              </a:rPr>
              <a:t>3.</a:t>
            </a:r>
            <a:r>
              <a:rPr lang="zh-CN" altLang="en-US" b="1" dirty="0">
                <a:solidFill>
                  <a:schemeClr val="tx1">
                    <a:lumMod val="65000"/>
                    <a:lumOff val="35000"/>
                  </a:schemeClr>
                </a:solidFill>
                <a:latin typeface="+mj-ea"/>
                <a:sym typeface="+mn-ea"/>
              </a:rPr>
              <a:t>用网络图展示节点间的关系</a:t>
            </a:r>
            <a:endParaRPr lang="zh-CN" altLang="en-US" sz="2800" b="1" dirty="0"/>
          </a:p>
        </p:txBody>
      </p:sp>
      <p:sp>
        <p:nvSpPr>
          <p:cNvPr id="2" name="矩形 1"/>
          <p:cNvSpPr/>
          <p:nvPr/>
        </p:nvSpPr>
        <p:spPr>
          <a:xfrm>
            <a:off x="838622" y="1629594"/>
            <a:ext cx="6092825" cy="460375"/>
          </a:xfrm>
          <a:prstGeom prst="rect">
            <a:avLst/>
          </a:prstGeom>
        </p:spPr>
        <p:txBody>
          <a:bodyPr>
            <a:spAutoFit/>
          </a:bodyPr>
          <a:lstStyle/>
          <a:p>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第三步</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dirty="0">
                <a:solidFill>
                  <a:schemeClr val="tx1">
                    <a:lumMod val="85000"/>
                    <a:lumOff val="15000"/>
                  </a:schemeClr>
                </a:solidFill>
                <a:latin typeface="微软雅黑" panose="020B0503020204020204" pitchFamily="34" charset="-122"/>
                <a:ea typeface="微软雅黑" panose="020B0503020204020204" pitchFamily="34" charset="-122"/>
              </a:rPr>
              <a:t>定义图表的节点</a:t>
            </a:r>
            <a:endParaRPr lang="zh-CN" dirty="0"/>
          </a:p>
        </p:txBody>
      </p:sp>
      <p:pic>
        <p:nvPicPr>
          <p:cNvPr id="4" name="图片 3"/>
          <p:cNvPicPr>
            <a:picLocks noChangeAspect="1"/>
          </p:cNvPicPr>
          <p:nvPr>
            <p:custDataLst>
              <p:tags r:id="rId1"/>
            </p:custDataLst>
          </p:nvPr>
        </p:nvPicPr>
        <p:blipFill>
          <a:blip r:embed="rId4"/>
          <a:srcRect l="38733" t="22670" r="17010" b="8981"/>
          <a:stretch>
            <a:fillRect/>
          </a:stretch>
        </p:blipFill>
        <p:spPr>
          <a:xfrm>
            <a:off x="11007725" y="57150"/>
            <a:ext cx="952500" cy="678180"/>
          </a:xfrm>
          <a:prstGeom prst="rect">
            <a:avLst/>
          </a:prstGeom>
        </p:spPr>
      </p:pic>
      <p:sp>
        <p:nvSpPr>
          <p:cNvPr id="5" name="矩形 4"/>
          <p:cNvSpPr/>
          <p:nvPr/>
        </p:nvSpPr>
        <p:spPr>
          <a:xfrm>
            <a:off x="262558" y="1032214"/>
            <a:ext cx="8784976" cy="460375"/>
          </a:xfrm>
          <a:prstGeom prst="rect">
            <a:avLst/>
          </a:prstGeom>
        </p:spPr>
        <p:txBody>
          <a:bodyPr wrap="square">
            <a:spAutoFit/>
          </a:bodyPr>
          <a:lstStyle/>
          <a:p>
            <a:pPr indent="300355" eaLnBrk="0" hangingPunct="0">
              <a:tabLst>
                <a:tab pos="457200" algn="l"/>
              </a:tabLst>
              <a:defRPr/>
            </a:pP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案例：用网络图表示音乐人与专辑间的关系</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397000" y="3169920"/>
            <a:ext cx="9973945" cy="1476375"/>
          </a:xfrm>
          <a:prstGeom prst="rect">
            <a:avLst/>
          </a:prstGeom>
          <a:noFill/>
        </p:spPr>
        <p:txBody>
          <a:bodyPr wrap="square" rtlCol="0" anchor="t">
            <a:spAutoFit/>
          </a:bodyPr>
          <a:lstStyle/>
          <a:p>
            <a:r>
              <a:rPr lang="en-US" altLang="zh-CN" sz="1800" b="1"/>
              <a:t>3.1</a:t>
            </a:r>
            <a:r>
              <a:rPr lang="zh-CN" altLang="en-US" sz="1800" b="1"/>
              <a:t>定义样式</a:t>
            </a:r>
          </a:p>
          <a:p>
            <a:r>
              <a:rPr lang="zh-CN" altLang="en-US" sz="1800"/>
              <a:t>&lt;style type="text/css"&gt;</a:t>
            </a:r>
          </a:p>
          <a:p>
            <a:r>
              <a:rPr lang="zh-CN" altLang="en-US" sz="1800"/>
              <a:t>       body { margin: 0; background-color: #f3f3f3; }</a:t>
            </a:r>
          </a:p>
          <a:p>
            <a:r>
              <a:rPr lang="zh-CN" altLang="en-US" sz="1800"/>
              <a:t>       #graph { position: absolute; width: 100%; height: 100%; }</a:t>
            </a:r>
          </a:p>
          <a:p>
            <a:r>
              <a:rPr lang="zh-CN" altLang="en-US" sz="1800"/>
              <a:t>&lt;/style&gt;</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b="1" dirty="0">
                <a:solidFill>
                  <a:schemeClr val="tx1">
                    <a:lumMod val="65000"/>
                    <a:lumOff val="35000"/>
                  </a:schemeClr>
                </a:solidFill>
                <a:latin typeface="+mj-ea"/>
                <a:sym typeface="+mn-ea"/>
              </a:rPr>
              <a:t>3.</a:t>
            </a:r>
            <a:r>
              <a:rPr lang="zh-CN" altLang="en-US" b="1" dirty="0">
                <a:solidFill>
                  <a:schemeClr val="tx1">
                    <a:lumMod val="65000"/>
                    <a:lumOff val="35000"/>
                  </a:schemeClr>
                </a:solidFill>
                <a:latin typeface="+mj-ea"/>
                <a:sym typeface="+mn-ea"/>
              </a:rPr>
              <a:t>用网络图展示节点间的关系</a:t>
            </a:r>
            <a:endParaRPr lang="zh-CN" altLang="en-US" sz="2800" b="1" dirty="0"/>
          </a:p>
        </p:txBody>
      </p:sp>
      <p:sp>
        <p:nvSpPr>
          <p:cNvPr id="2" name="矩形 1"/>
          <p:cNvSpPr/>
          <p:nvPr/>
        </p:nvSpPr>
        <p:spPr>
          <a:xfrm>
            <a:off x="838622" y="1629594"/>
            <a:ext cx="6092825" cy="460375"/>
          </a:xfrm>
          <a:prstGeom prst="rect">
            <a:avLst/>
          </a:prstGeom>
        </p:spPr>
        <p:txBody>
          <a:bodyPr>
            <a:spAutoFit/>
          </a:bodyPr>
          <a:lstStyle/>
          <a:p>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第三步</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dirty="0">
                <a:solidFill>
                  <a:schemeClr val="tx1">
                    <a:lumMod val="85000"/>
                    <a:lumOff val="15000"/>
                  </a:schemeClr>
                </a:solidFill>
                <a:latin typeface="微软雅黑" panose="020B0503020204020204" pitchFamily="34" charset="-122"/>
                <a:ea typeface="微软雅黑" panose="020B0503020204020204" pitchFamily="34" charset="-122"/>
              </a:rPr>
              <a:t>定义图表的节点</a:t>
            </a:r>
            <a:endParaRPr lang="zh-CN" dirty="0"/>
          </a:p>
        </p:txBody>
      </p:sp>
      <p:pic>
        <p:nvPicPr>
          <p:cNvPr id="4" name="图片 3"/>
          <p:cNvPicPr>
            <a:picLocks noChangeAspect="1"/>
          </p:cNvPicPr>
          <p:nvPr>
            <p:custDataLst>
              <p:tags r:id="rId1"/>
            </p:custDataLst>
          </p:nvPr>
        </p:nvPicPr>
        <p:blipFill>
          <a:blip r:embed="rId4"/>
          <a:srcRect l="38733" t="22670" r="17010" b="8981"/>
          <a:stretch>
            <a:fillRect/>
          </a:stretch>
        </p:blipFill>
        <p:spPr>
          <a:xfrm>
            <a:off x="11007725" y="57150"/>
            <a:ext cx="952500" cy="678180"/>
          </a:xfrm>
          <a:prstGeom prst="rect">
            <a:avLst/>
          </a:prstGeom>
        </p:spPr>
      </p:pic>
      <p:sp>
        <p:nvSpPr>
          <p:cNvPr id="5" name="矩形 4"/>
          <p:cNvSpPr/>
          <p:nvPr/>
        </p:nvSpPr>
        <p:spPr>
          <a:xfrm>
            <a:off x="262558" y="1032214"/>
            <a:ext cx="8784976" cy="460375"/>
          </a:xfrm>
          <a:prstGeom prst="rect">
            <a:avLst/>
          </a:prstGeom>
        </p:spPr>
        <p:txBody>
          <a:bodyPr wrap="square">
            <a:spAutoFit/>
          </a:bodyPr>
          <a:lstStyle/>
          <a:p>
            <a:pPr indent="300355" eaLnBrk="0" hangingPunct="0">
              <a:tabLst>
                <a:tab pos="457200" algn="l"/>
              </a:tabLst>
              <a:defRPr/>
            </a:pP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案例：用网络图表示音乐人与专辑间的关系</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770890" y="2252345"/>
            <a:ext cx="4365625" cy="4461510"/>
          </a:xfrm>
          <a:prstGeom prst="rect">
            <a:avLst/>
          </a:prstGeom>
          <a:noFill/>
        </p:spPr>
        <p:txBody>
          <a:bodyPr wrap="square" rtlCol="0" anchor="t">
            <a:spAutoFit/>
          </a:bodyPr>
          <a:lstStyle/>
          <a:p>
            <a:r>
              <a:rPr lang="en-US" altLang="zh-CN" sz="1800" b="1"/>
              <a:t>3.2</a:t>
            </a:r>
            <a:r>
              <a:rPr lang="zh-CN" altLang="en-US" sz="1800" b="1"/>
              <a:t>定义并绘制节点</a:t>
            </a:r>
          </a:p>
          <a:p>
            <a:r>
              <a:rPr lang="zh-CN" altLang="en-US" sz="1400"/>
              <a:t>window.onload=function(){</a:t>
            </a:r>
          </a:p>
          <a:p>
            <a:r>
              <a:rPr lang="zh-CN" altLang="en-US" sz="1400"/>
              <a:t>     s = new sigma("graph");</a:t>
            </a:r>
          </a:p>
          <a:p>
            <a:r>
              <a:rPr lang="zh-CN" altLang="en-US" sz="1400"/>
              <a:t>     s.settings({</a:t>
            </a:r>
          </a:p>
          <a:p>
            <a:r>
              <a:rPr lang="zh-CN" altLang="en-US" sz="1400"/>
              <a:t>          defaultNodeColor: '#ec5148',</a:t>
            </a:r>
          </a:p>
          <a:p>
            <a:r>
              <a:rPr lang="zh-CN" altLang="en-US" sz="1400"/>
              <a:t>          sideMargin: 20</a:t>
            </a:r>
          </a:p>
          <a:p>
            <a:r>
              <a:rPr lang="zh-CN" altLang="en-US" sz="1400"/>
              <a:t>     });</a:t>
            </a:r>
          </a:p>
          <a:p>
            <a:r>
              <a:rPr lang="zh-CN" altLang="en-US" sz="1400"/>
              <a:t>     var radius=screen.width/2;</a:t>
            </a:r>
          </a:p>
          <a:p>
            <a:r>
              <a:rPr lang="zh-CN" altLang="en-US" sz="1400"/>
              <a:t>     for(var idx=0;idx&lt;albums.length;idx++){</a:t>
            </a:r>
          </a:p>
          <a:p>
            <a:r>
              <a:rPr lang="zh-CN" altLang="en-US" sz="1400"/>
              <a:t>               var theta = idx*2*Math.PI / albums.length;</a:t>
            </a:r>
          </a:p>
          <a:p>
            <a:r>
              <a:rPr lang="zh-CN" altLang="en-US" sz="1400"/>
              <a:t>               s.graph.addNode({</a:t>
            </a:r>
          </a:p>
          <a:p>
            <a:r>
              <a:rPr lang="zh-CN" altLang="en-US" sz="1400"/>
              <a:t>                      id: ""+idx,</a:t>
            </a:r>
          </a:p>
          <a:p>
            <a:r>
              <a:rPr lang="zh-CN" altLang="en-US" sz="1400"/>
              <a:t>                      label: albums[idx].album,</a:t>
            </a:r>
          </a:p>
          <a:p>
            <a:r>
              <a:rPr lang="zh-CN" altLang="en-US" sz="1400"/>
              <a:t>                      x:radius*Math.sin(theta),</a:t>
            </a:r>
          </a:p>
          <a:p>
            <a:r>
              <a:rPr lang="zh-CN" altLang="en-US" sz="1400"/>
              <a:t>                      y:radius*Math.cos(theta),</a:t>
            </a:r>
          </a:p>
          <a:p>
            <a:r>
              <a:rPr lang="zh-CN" altLang="en-US" sz="1400"/>
              <a:t>                      size: 1</a:t>
            </a:r>
          </a:p>
          <a:p>
            <a:r>
              <a:rPr lang="zh-CN" altLang="en-US" sz="1400"/>
              <a:t>                });</a:t>
            </a:r>
          </a:p>
          <a:p>
            <a:r>
              <a:rPr lang="zh-CN" altLang="en-US" sz="1400"/>
              <a:t>      }</a:t>
            </a:r>
          </a:p>
          <a:p>
            <a:r>
              <a:rPr lang="zh-CN" altLang="en-US" sz="1400"/>
              <a:t>      s.refresh();</a:t>
            </a:r>
          </a:p>
          <a:p>
            <a:r>
              <a:rPr lang="zh-CN" altLang="en-US" sz="1400"/>
              <a:t>}</a:t>
            </a:r>
          </a:p>
        </p:txBody>
      </p:sp>
      <p:pic>
        <p:nvPicPr>
          <p:cNvPr id="3" name="图片 2"/>
          <p:cNvPicPr>
            <a:picLocks noChangeAspect="1"/>
          </p:cNvPicPr>
          <p:nvPr/>
        </p:nvPicPr>
        <p:blipFill>
          <a:blip r:embed="rId5"/>
          <a:srcRect l="24900" t="8002" r="7674" b="4900"/>
          <a:stretch>
            <a:fillRect/>
          </a:stretch>
        </p:blipFill>
        <p:spPr>
          <a:xfrm>
            <a:off x="6080125" y="2413635"/>
            <a:ext cx="4525010" cy="328803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b="1" dirty="0">
                <a:solidFill>
                  <a:schemeClr val="tx1">
                    <a:lumMod val="65000"/>
                    <a:lumOff val="35000"/>
                  </a:schemeClr>
                </a:solidFill>
                <a:latin typeface="+mj-ea"/>
                <a:sym typeface="+mn-ea"/>
              </a:rPr>
              <a:t>3.</a:t>
            </a:r>
            <a:r>
              <a:rPr lang="zh-CN" altLang="en-US" b="1" dirty="0">
                <a:solidFill>
                  <a:schemeClr val="tx1">
                    <a:lumMod val="65000"/>
                    <a:lumOff val="35000"/>
                  </a:schemeClr>
                </a:solidFill>
                <a:latin typeface="+mj-ea"/>
                <a:sym typeface="+mn-ea"/>
              </a:rPr>
              <a:t>用网络图展示节点间的关系</a:t>
            </a:r>
            <a:endParaRPr lang="zh-CN" altLang="en-US" sz="2800" b="1" dirty="0"/>
          </a:p>
        </p:txBody>
      </p:sp>
      <p:sp>
        <p:nvSpPr>
          <p:cNvPr id="2" name="矩形 1"/>
          <p:cNvSpPr/>
          <p:nvPr/>
        </p:nvSpPr>
        <p:spPr>
          <a:xfrm>
            <a:off x="838622" y="1629594"/>
            <a:ext cx="6092825" cy="460375"/>
          </a:xfrm>
          <a:prstGeom prst="rect">
            <a:avLst/>
          </a:prstGeom>
        </p:spPr>
        <p:txBody>
          <a:bodyPr>
            <a:spAutoFit/>
          </a:bodyPr>
          <a:lstStyle/>
          <a:p>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第四步</a:t>
            </a:r>
            <a:r>
              <a:rPr lang="en-US" altLang="zh-CN"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用边线链接节点</a:t>
            </a:r>
          </a:p>
        </p:txBody>
      </p:sp>
      <p:sp>
        <p:nvSpPr>
          <p:cNvPr id="3" name="矩形 2"/>
          <p:cNvSpPr/>
          <p:nvPr/>
        </p:nvSpPr>
        <p:spPr>
          <a:xfrm>
            <a:off x="165735" y="2336800"/>
            <a:ext cx="6938645" cy="4030980"/>
          </a:xfrm>
          <a:prstGeom prst="rect">
            <a:avLst/>
          </a:prstGeom>
        </p:spPr>
        <p:txBody>
          <a:bodyPr wrap="square">
            <a:spAutoFit/>
          </a:bodyPr>
          <a:lstStyle/>
          <a:p>
            <a:r>
              <a:rPr sz="1600" b="1" dirty="0" smtClean="0"/>
              <a:t>for (var srcIdx=0; srcIdx&lt;albums.length; srcIdx++) {</a:t>
            </a:r>
          </a:p>
          <a:p>
            <a:r>
              <a:rPr sz="1600" b="1" dirty="0" smtClean="0"/>
              <a:t>       var src = albums[srcIdx];</a:t>
            </a:r>
          </a:p>
          <a:p>
            <a:r>
              <a:rPr sz="1600" b="1" dirty="0" smtClean="0"/>
              <a:t>       for (var mscIdx=0; mscIdx&lt;src.musicians.length; mscIdx++) {</a:t>
            </a:r>
          </a:p>
          <a:p>
            <a:r>
              <a:rPr sz="1600" b="1" dirty="0" smtClean="0"/>
              <a:t>             var msc = src.musicians[mscIdx];</a:t>
            </a:r>
          </a:p>
          <a:p>
            <a:r>
              <a:rPr sz="1600" b="1" dirty="0" smtClean="0"/>
              <a:t>             for (var tgtIdx=srcIdx+1; tgtIdx&lt;albums.length; tgtIdx++) {</a:t>
            </a:r>
          </a:p>
          <a:p>
            <a:r>
              <a:rPr sz="1600" b="1" dirty="0" smtClean="0"/>
              <a:t>                    var tgt = albums[tgtIdx];</a:t>
            </a:r>
          </a:p>
          <a:p>
            <a:r>
              <a:rPr sz="1600" b="1" dirty="0" smtClean="0"/>
              <a:t>                    if (tgt.musicians.some(function(tgtMsc) {return tgtMsc === msc;})) {</a:t>
            </a:r>
          </a:p>
          <a:p>
            <a:r>
              <a:rPr sz="1600" b="1" dirty="0" smtClean="0"/>
              <a:t>                          s.graph.addEdge({</a:t>
            </a:r>
          </a:p>
          <a:p>
            <a:r>
              <a:rPr sz="1600" b="1" dirty="0" smtClean="0"/>
              <a:t>                                id: srcIdx + "." + mscIdx + "-" + tgtIdx,</a:t>
            </a:r>
          </a:p>
          <a:p>
            <a:r>
              <a:rPr sz="1600" b="1" dirty="0" smtClean="0"/>
              <a:t>                                source: ""+srcIdx,</a:t>
            </a:r>
          </a:p>
          <a:p>
            <a:r>
              <a:rPr sz="1600" b="1" dirty="0" smtClean="0"/>
              <a:t>                                target: ""+tgtIdx</a:t>
            </a:r>
          </a:p>
          <a:p>
            <a:r>
              <a:rPr sz="1600" b="1" dirty="0" smtClean="0"/>
              <a:t>                          })</a:t>
            </a:r>
          </a:p>
          <a:p>
            <a:r>
              <a:rPr sz="1600" b="1" dirty="0" smtClean="0"/>
              <a:t>                    }</a:t>
            </a:r>
          </a:p>
          <a:p>
            <a:r>
              <a:rPr sz="1600" b="1" dirty="0" smtClean="0"/>
              <a:t>             }</a:t>
            </a:r>
          </a:p>
          <a:p>
            <a:r>
              <a:rPr sz="1600" b="1" dirty="0" smtClean="0"/>
              <a:t>       }</a:t>
            </a:r>
          </a:p>
          <a:p>
            <a:r>
              <a:rPr sz="1600" b="1" dirty="0" smtClean="0"/>
              <a:t>}</a:t>
            </a:r>
          </a:p>
        </p:txBody>
      </p:sp>
      <p:pic>
        <p:nvPicPr>
          <p:cNvPr id="4" name="图片 3"/>
          <p:cNvPicPr>
            <a:picLocks noChangeAspect="1"/>
          </p:cNvPicPr>
          <p:nvPr>
            <p:custDataLst>
              <p:tags r:id="rId1"/>
            </p:custDataLst>
          </p:nvPr>
        </p:nvPicPr>
        <p:blipFill>
          <a:blip r:embed="rId4"/>
          <a:srcRect l="38733" t="22670" r="17010" b="8981"/>
          <a:stretch>
            <a:fillRect/>
          </a:stretch>
        </p:blipFill>
        <p:spPr>
          <a:xfrm>
            <a:off x="11007725" y="57150"/>
            <a:ext cx="952500" cy="678180"/>
          </a:xfrm>
          <a:prstGeom prst="rect">
            <a:avLst/>
          </a:prstGeom>
        </p:spPr>
      </p:pic>
      <p:sp>
        <p:nvSpPr>
          <p:cNvPr id="5" name="矩形 4"/>
          <p:cNvSpPr/>
          <p:nvPr/>
        </p:nvSpPr>
        <p:spPr>
          <a:xfrm>
            <a:off x="262558" y="1032214"/>
            <a:ext cx="8784976" cy="460375"/>
          </a:xfrm>
          <a:prstGeom prst="rect">
            <a:avLst/>
          </a:prstGeom>
        </p:spPr>
        <p:txBody>
          <a:bodyPr wrap="square">
            <a:spAutoFit/>
          </a:bodyPr>
          <a:lstStyle/>
          <a:p>
            <a:pPr indent="300355" eaLnBrk="0" hangingPunct="0">
              <a:tabLst>
                <a:tab pos="457200" algn="l"/>
              </a:tabLst>
              <a:defRPr/>
            </a:pP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案例：用网络图表示音乐人与专辑间的关系</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5"/>
          <a:srcRect l="25069" t="8396" r="17027" b="4400"/>
          <a:stretch>
            <a:fillRect/>
          </a:stretch>
        </p:blipFill>
        <p:spPr>
          <a:xfrm>
            <a:off x="7348855" y="2336800"/>
            <a:ext cx="4364355" cy="369697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p:cNvSpPr/>
          <p:nvPr/>
        </p:nvSpPr>
        <p:spPr>
          <a:xfrm>
            <a:off x="0" y="1797235"/>
            <a:ext cx="12190413" cy="27164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pic>
        <p:nvPicPr>
          <p:cNvPr id="74"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482" y="1355747"/>
            <a:ext cx="6170613" cy="372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5660426" y="2349674"/>
            <a:ext cx="5547348" cy="1308046"/>
          </a:xfrm>
          <a:prstGeom prst="rect">
            <a:avLst/>
          </a:prstGeom>
          <a:noFill/>
        </p:spPr>
        <p:txBody>
          <a:bodyPr wrap="square" lIns="121917" tIns="60958" rIns="121917" bIns="60958" rtlCol="0">
            <a:spAutoFit/>
          </a:bodyPr>
          <a:lstStyle/>
          <a:p>
            <a:pPr marL="0" lvl="1"/>
            <a:r>
              <a:rPr lang="zh-CN" altLang="en-US" sz="1900" b="1" dirty="0">
                <a:solidFill>
                  <a:schemeClr val="bg1"/>
                </a:solidFill>
                <a:latin typeface="微软雅黑" panose="020B0503020204020204" pitchFamily="34" charset="-122"/>
                <a:ea typeface="微软雅黑" panose="020B0503020204020204" pitchFamily="34" charset="-122"/>
              </a:rPr>
              <a:t> </a:t>
            </a:r>
            <a:r>
              <a:rPr lang="zh-CN" altLang="en-US" sz="3700" b="1" dirty="0">
                <a:solidFill>
                  <a:schemeClr val="bg1"/>
                </a:solidFill>
                <a:latin typeface="微软雅黑" panose="020B0503020204020204" pitchFamily="34" charset="-122"/>
                <a:ea typeface="微软雅黑" panose="020B0503020204020204" pitchFamily="34" charset="-122"/>
              </a:rPr>
              <a:t>第一部分</a:t>
            </a:r>
            <a:endParaRPr lang="en-US" altLang="zh-CN" sz="3700" b="1" dirty="0">
              <a:solidFill>
                <a:schemeClr val="bg1"/>
              </a:solidFill>
              <a:latin typeface="微软雅黑" panose="020B0503020204020204" pitchFamily="34" charset="-122"/>
              <a:ea typeface="微软雅黑" panose="020B0503020204020204" pitchFamily="34" charset="-122"/>
            </a:endParaRPr>
          </a:p>
          <a:p>
            <a:pPr marL="0" lvl="1">
              <a:spcBef>
                <a:spcPts val="600"/>
              </a:spcBef>
            </a:pPr>
            <a:r>
              <a:rPr lang="zh-CN" altLang="en-US" sz="3500" b="1" dirty="0">
                <a:solidFill>
                  <a:schemeClr val="bg1"/>
                </a:solidFill>
                <a:latin typeface="微软雅黑" panose="020B0503020204020204" pitchFamily="34" charset="-122"/>
                <a:ea typeface="微软雅黑" panose="020B0503020204020204" pitchFamily="34" charset="-122"/>
              </a:rPr>
              <a:t>用</a:t>
            </a:r>
            <a:r>
              <a:rPr lang="en-US" altLang="zh-CN" sz="3500" b="1" dirty="0">
                <a:solidFill>
                  <a:schemeClr val="bg1"/>
                </a:solidFill>
                <a:latin typeface="微软雅黑" panose="020B0503020204020204" pitchFamily="34" charset="-122"/>
                <a:ea typeface="微软雅黑" panose="020B0503020204020204" pitchFamily="34" charset="-122"/>
              </a:rPr>
              <a:t>tree map</a:t>
            </a:r>
            <a:r>
              <a:rPr lang="zh-CN" altLang="en-US" sz="3500" b="1" dirty="0">
                <a:solidFill>
                  <a:schemeClr val="bg1"/>
                </a:solidFill>
                <a:latin typeface="微软雅黑" panose="020B0503020204020204" pitchFamily="34" charset="-122"/>
                <a:ea typeface="微软雅黑" panose="020B0503020204020204" pitchFamily="34" charset="-122"/>
              </a:rPr>
              <a:t>图像化图层</a:t>
            </a:r>
          </a:p>
        </p:txBody>
      </p:sp>
      <p:pic>
        <p:nvPicPr>
          <p:cNvPr id="81"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10355" y="1797235"/>
            <a:ext cx="4291474" cy="2716422"/>
          </a:xfrm>
          <a:prstGeom prst="rect">
            <a:avLst/>
          </a:prstGeom>
          <a:blipFill>
            <a:blip r:embed="rId4"/>
            <a:stretch>
              <a:fillRect l="-5000" r="-5000"/>
            </a:stretch>
          </a:blip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b="1" dirty="0">
                <a:solidFill>
                  <a:schemeClr val="tx1">
                    <a:lumMod val="65000"/>
                    <a:lumOff val="35000"/>
                  </a:schemeClr>
                </a:solidFill>
                <a:latin typeface="+mj-ea"/>
                <a:sym typeface="+mn-ea"/>
              </a:rPr>
              <a:t>3.</a:t>
            </a:r>
            <a:r>
              <a:rPr lang="zh-CN" altLang="en-US" b="1" dirty="0">
                <a:solidFill>
                  <a:schemeClr val="tx1">
                    <a:lumMod val="65000"/>
                    <a:lumOff val="35000"/>
                  </a:schemeClr>
                </a:solidFill>
                <a:latin typeface="+mj-ea"/>
                <a:sym typeface="+mn-ea"/>
              </a:rPr>
              <a:t>用网络图展示节点间的关系</a:t>
            </a:r>
            <a:endParaRPr lang="zh-CN" altLang="en-US" sz="2800" b="1" dirty="0"/>
          </a:p>
        </p:txBody>
      </p:sp>
      <p:sp>
        <p:nvSpPr>
          <p:cNvPr id="5" name="矩形 4"/>
          <p:cNvSpPr/>
          <p:nvPr/>
        </p:nvSpPr>
        <p:spPr>
          <a:xfrm>
            <a:off x="323215" y="2113280"/>
            <a:ext cx="11927840" cy="1476375"/>
          </a:xfrm>
          <a:prstGeom prst="rect">
            <a:avLst/>
          </a:prstGeom>
        </p:spPr>
        <p:txBody>
          <a:bodyPr wrap="square">
            <a:spAutoFit/>
          </a:bodyPr>
          <a:lstStyle/>
          <a:p>
            <a:pPr indent="300355" eaLnBrk="0" hangingPunct="0">
              <a:tabLst>
                <a:tab pos="457200" algn="l"/>
              </a:tabLst>
              <a:defRPr/>
            </a:pPr>
            <a:r>
              <a:rPr lang="en-US" sz="1800" b="1" dirty="0" smtClean="0">
                <a:solidFill>
                  <a:schemeClr val="tx1">
                    <a:lumMod val="85000"/>
                    <a:lumOff val="15000"/>
                  </a:schemeClr>
                </a:solidFill>
                <a:latin typeface="微软雅黑" panose="020B0503020204020204" pitchFamily="34" charset="-122"/>
                <a:ea typeface="微软雅黑" panose="020B0503020204020204" pitchFamily="34" charset="-122"/>
              </a:rPr>
              <a:t>5.1 </a:t>
            </a:r>
            <a:r>
              <a:rPr lang="zh-CN" altLang="en-US" sz="1800" b="1" dirty="0" smtClean="0">
                <a:solidFill>
                  <a:schemeClr val="tx1">
                    <a:lumMod val="85000"/>
                    <a:lumOff val="15000"/>
                  </a:schemeClr>
                </a:solidFill>
                <a:latin typeface="微软雅黑" panose="020B0503020204020204" pitchFamily="34" charset="-122"/>
                <a:ea typeface="微软雅黑" panose="020B0503020204020204" pitchFamily="34" charset="-122"/>
              </a:rPr>
              <a:t>导入自动布局需要的类库</a:t>
            </a:r>
          </a:p>
          <a:p>
            <a:pPr indent="300355" eaLnBrk="0" hangingPunct="0">
              <a:tabLst>
                <a:tab pos="457200" algn="l"/>
              </a:tabLst>
              <a:defRPr/>
            </a:pPr>
            <a:r>
              <a:rPr lang="en-US" sz="1800" dirty="0" smtClean="0">
                <a:solidFill>
                  <a:schemeClr val="tx1">
                    <a:lumMod val="85000"/>
                    <a:lumOff val="15000"/>
                  </a:schemeClr>
                </a:solidFill>
                <a:latin typeface="微软雅黑" panose="020B0503020204020204" pitchFamily="34" charset="-122"/>
                <a:ea typeface="微软雅黑" panose="020B0503020204020204" pitchFamily="34" charset="-122"/>
              </a:rPr>
              <a:t>&lt;script src="js/sigma.layout.forceAtlas2.min.js" type="text/javascript" charset="utf-8"&gt;&lt;/script&gt;</a:t>
            </a:r>
            <a:endParaRPr lang="en-US" sz="1800" b="1"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indent="300355" eaLnBrk="0" hangingPunct="0">
              <a:tabLst>
                <a:tab pos="457200" algn="l"/>
              </a:tabLst>
              <a:defRPr/>
            </a:pPr>
            <a:r>
              <a:rPr lang="en-US" sz="1800" b="1" dirty="0" smtClean="0">
                <a:solidFill>
                  <a:schemeClr val="tx1">
                    <a:lumMod val="85000"/>
                    <a:lumOff val="15000"/>
                  </a:schemeClr>
                </a:solidFill>
                <a:latin typeface="微软雅黑" panose="020B0503020204020204" pitchFamily="34" charset="-122"/>
                <a:ea typeface="微软雅黑" panose="020B0503020204020204" pitchFamily="34" charset="-122"/>
              </a:rPr>
              <a:t>5.2 </a:t>
            </a:r>
            <a:r>
              <a:rPr lang="zh-CN" altLang="en-US" sz="1800" b="1" dirty="0" smtClean="0">
                <a:solidFill>
                  <a:schemeClr val="tx1">
                    <a:lumMod val="85000"/>
                    <a:lumOff val="15000"/>
                  </a:schemeClr>
                </a:solidFill>
                <a:latin typeface="微软雅黑" panose="020B0503020204020204" pitchFamily="34" charset="-122"/>
                <a:ea typeface="微软雅黑" panose="020B0503020204020204" pitchFamily="34" charset="-122"/>
              </a:rPr>
              <a:t>调用自动布局函数</a:t>
            </a:r>
            <a:endParaRPr sz="1800" b="1"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indent="300355" eaLnBrk="0" hangingPunct="0">
              <a:tabLst>
                <a:tab pos="457200" algn="l"/>
              </a:tabLst>
              <a:defRPr/>
            </a:pPr>
            <a:r>
              <a:rPr sz="1800" dirty="0" smtClean="0">
                <a:solidFill>
                  <a:schemeClr val="tx1">
                    <a:lumMod val="85000"/>
                    <a:lumOff val="15000"/>
                  </a:schemeClr>
                </a:solidFill>
                <a:latin typeface="微软雅黑" panose="020B0503020204020204" pitchFamily="34" charset="-122"/>
                <a:ea typeface="微软雅黑" panose="020B0503020204020204" pitchFamily="34" charset="-122"/>
              </a:rPr>
              <a:t>s.startForceAtlas2({gravity:100,scalingRatio:70,slowDown:70});</a:t>
            </a:r>
          </a:p>
          <a:p>
            <a:pPr indent="300355" eaLnBrk="0" hangingPunct="0">
              <a:tabLst>
                <a:tab pos="457200" algn="l"/>
              </a:tabLst>
              <a:defRPr/>
            </a:pPr>
            <a:r>
              <a:rPr sz="1800" dirty="0" smtClean="0">
                <a:solidFill>
                  <a:schemeClr val="tx1">
                    <a:lumMod val="85000"/>
                    <a:lumOff val="15000"/>
                  </a:schemeClr>
                </a:solidFill>
                <a:latin typeface="微软雅黑" panose="020B0503020204020204" pitchFamily="34" charset="-122"/>
                <a:ea typeface="微软雅黑" panose="020B0503020204020204" pitchFamily="34" charset="-122"/>
              </a:rPr>
              <a:t>setTimeout(function() {s.stopForceAtlas2();}, 1500);</a:t>
            </a:r>
          </a:p>
        </p:txBody>
      </p:sp>
      <p:sp>
        <p:nvSpPr>
          <p:cNvPr id="2" name="矩形 1"/>
          <p:cNvSpPr/>
          <p:nvPr/>
        </p:nvSpPr>
        <p:spPr>
          <a:xfrm>
            <a:off x="838622" y="1557586"/>
            <a:ext cx="6092825" cy="460375"/>
          </a:xfrm>
          <a:prstGeom prst="rect">
            <a:avLst/>
          </a:prstGeom>
        </p:spPr>
        <p:txBody>
          <a:bodyPr>
            <a:spAutoFit/>
          </a:bodyPr>
          <a:lstStyle/>
          <a:p>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第五步</a:t>
            </a:r>
            <a:r>
              <a:rPr lang="en-US" altLang="zh-CN"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自动布局</a:t>
            </a:r>
            <a:endParaRPr lang="zh-CN" altLang="en-US" dirty="0"/>
          </a:p>
        </p:txBody>
      </p:sp>
      <p:pic>
        <p:nvPicPr>
          <p:cNvPr id="4" name="图片 3"/>
          <p:cNvPicPr>
            <a:picLocks noChangeAspect="1"/>
          </p:cNvPicPr>
          <p:nvPr>
            <p:custDataLst>
              <p:tags r:id="rId1"/>
            </p:custDataLst>
          </p:nvPr>
        </p:nvPicPr>
        <p:blipFill>
          <a:blip r:embed="rId4"/>
          <a:srcRect l="38733" t="22670" r="17010" b="8981"/>
          <a:stretch>
            <a:fillRect/>
          </a:stretch>
        </p:blipFill>
        <p:spPr>
          <a:xfrm>
            <a:off x="11007725" y="57150"/>
            <a:ext cx="952500" cy="678180"/>
          </a:xfrm>
          <a:prstGeom prst="rect">
            <a:avLst/>
          </a:prstGeom>
        </p:spPr>
      </p:pic>
      <p:sp>
        <p:nvSpPr>
          <p:cNvPr id="7" name="矩形 6"/>
          <p:cNvSpPr/>
          <p:nvPr/>
        </p:nvSpPr>
        <p:spPr>
          <a:xfrm>
            <a:off x="262558" y="1032214"/>
            <a:ext cx="8784976" cy="460375"/>
          </a:xfrm>
          <a:prstGeom prst="rect">
            <a:avLst/>
          </a:prstGeom>
        </p:spPr>
        <p:txBody>
          <a:bodyPr wrap="square">
            <a:spAutoFit/>
          </a:bodyPr>
          <a:lstStyle/>
          <a:p>
            <a:pPr indent="300355" eaLnBrk="0" hangingPunct="0">
              <a:tabLst>
                <a:tab pos="457200" algn="l"/>
              </a:tabLst>
              <a:defRPr/>
            </a:pP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案例：用网络图表示音乐人与专辑间的关系</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5"/>
          <a:srcRect l="18414" t="13838" r="22734" b="7706"/>
          <a:stretch>
            <a:fillRect/>
          </a:stretch>
        </p:blipFill>
        <p:spPr>
          <a:xfrm>
            <a:off x="3542665" y="3589655"/>
            <a:ext cx="4349115" cy="3260725"/>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b="1" dirty="0">
                <a:solidFill>
                  <a:schemeClr val="tx1">
                    <a:lumMod val="65000"/>
                    <a:lumOff val="35000"/>
                  </a:schemeClr>
                </a:solidFill>
                <a:latin typeface="+mj-ea"/>
                <a:sym typeface="+mn-ea"/>
              </a:rPr>
              <a:t>3.</a:t>
            </a:r>
            <a:r>
              <a:rPr lang="zh-CN" altLang="en-US" b="1" dirty="0">
                <a:solidFill>
                  <a:schemeClr val="tx1">
                    <a:lumMod val="65000"/>
                    <a:lumOff val="35000"/>
                  </a:schemeClr>
                </a:solidFill>
                <a:latin typeface="+mj-ea"/>
                <a:sym typeface="+mn-ea"/>
              </a:rPr>
              <a:t>用网络图展示节点间的关系</a:t>
            </a:r>
            <a:endParaRPr lang="zh-CN" altLang="en-US" sz="2800" b="1" dirty="0"/>
          </a:p>
        </p:txBody>
      </p:sp>
      <p:sp>
        <p:nvSpPr>
          <p:cNvPr id="5" name="矩形 4"/>
          <p:cNvSpPr/>
          <p:nvPr/>
        </p:nvSpPr>
        <p:spPr>
          <a:xfrm>
            <a:off x="163195" y="2078990"/>
            <a:ext cx="7088505" cy="4615815"/>
          </a:xfrm>
          <a:prstGeom prst="rect">
            <a:avLst/>
          </a:prstGeom>
        </p:spPr>
        <p:txBody>
          <a:bodyPr wrap="square">
            <a:spAutoFit/>
          </a:bodyPr>
          <a:lstStyle/>
          <a:p>
            <a:pPr indent="300355" eaLnBrk="0" hangingPunct="0">
              <a:tabLst>
                <a:tab pos="457200" algn="l"/>
              </a:tabLst>
              <a:defRPr/>
            </a:pPr>
            <a:r>
              <a:rPr sz="1400" b="1" dirty="0" smtClean="0">
                <a:solidFill>
                  <a:schemeClr val="tx1">
                    <a:lumMod val="85000"/>
                    <a:lumOff val="15000"/>
                  </a:schemeClr>
                </a:solidFill>
                <a:latin typeface="微软雅黑" panose="020B0503020204020204" pitchFamily="34" charset="-122"/>
                <a:ea typeface="微软雅黑" panose="020B0503020204020204" pitchFamily="34" charset="-122"/>
              </a:rPr>
              <a:t>g.bind('clickNode', function(ev) {</a:t>
            </a:r>
          </a:p>
          <a:p>
            <a:pPr indent="300355" eaLnBrk="0" hangingPunct="0">
              <a:tabLst>
                <a:tab pos="457200" algn="l"/>
              </a:tabLst>
              <a:defRPr/>
            </a:pPr>
            <a:r>
              <a:rPr sz="1400" b="1" dirty="0" smtClean="0">
                <a:solidFill>
                  <a:schemeClr val="tx1">
                    <a:lumMod val="85000"/>
                    <a:lumOff val="15000"/>
                  </a:schemeClr>
                </a:solidFill>
                <a:latin typeface="微软雅黑" panose="020B0503020204020204" pitchFamily="34" charset="-122"/>
                <a:ea typeface="微软雅黑" panose="020B0503020204020204" pitchFamily="34" charset="-122"/>
              </a:rPr>
              <a:t>		var nodeIdx = ev.data.node.id;</a:t>
            </a:r>
          </a:p>
          <a:p>
            <a:pPr indent="300355" eaLnBrk="0" hangingPunct="0">
              <a:tabLst>
                <a:tab pos="457200" algn="l"/>
              </a:tabLst>
              <a:defRPr/>
            </a:pPr>
            <a:r>
              <a:rPr sz="1400" b="1" dirty="0" smtClean="0">
                <a:solidFill>
                  <a:schemeClr val="tx1">
                    <a:lumMod val="85000"/>
                    <a:lumOff val="15000"/>
                  </a:schemeClr>
                </a:solidFill>
                <a:latin typeface="微软雅黑" panose="020B0503020204020204" pitchFamily="34" charset="-122"/>
                <a:ea typeface="微软雅黑" panose="020B0503020204020204" pitchFamily="34" charset="-122"/>
              </a:rPr>
              <a:t>		var neighbors = [];</a:t>
            </a:r>
          </a:p>
          <a:p>
            <a:pPr indent="300355" eaLnBrk="0" hangingPunct="0">
              <a:tabLst>
                <a:tab pos="457200" algn="l"/>
              </a:tabLst>
              <a:defRPr/>
            </a:pPr>
            <a:r>
              <a:rPr sz="1400" b="1" dirty="0" smtClean="0">
                <a:solidFill>
                  <a:schemeClr val="tx1">
                    <a:lumMod val="85000"/>
                    <a:lumOff val="15000"/>
                  </a:schemeClr>
                </a:solidFill>
                <a:latin typeface="微软雅黑" panose="020B0503020204020204" pitchFamily="34" charset="-122"/>
                <a:ea typeface="微软雅黑" panose="020B0503020204020204" pitchFamily="34" charset="-122"/>
              </a:rPr>
              <a:t>		g.graph.edges().forEach(function(edge) {</a:t>
            </a:r>
          </a:p>
          <a:p>
            <a:pPr indent="300355" eaLnBrk="0" hangingPunct="0">
              <a:tabLst>
                <a:tab pos="457200" algn="l"/>
              </a:tabLst>
              <a:defRPr/>
            </a:pPr>
            <a:r>
              <a:rPr sz="1400" b="1" dirty="0" smtClean="0">
                <a:solidFill>
                  <a:schemeClr val="tx1">
                    <a:lumMod val="85000"/>
                    <a:lumOff val="15000"/>
                  </a:schemeClr>
                </a:solidFill>
                <a:latin typeface="微软雅黑" panose="020B0503020204020204" pitchFamily="34" charset="-122"/>
                <a:ea typeface="微软雅黑" panose="020B0503020204020204" pitchFamily="34" charset="-122"/>
              </a:rPr>
              <a:t>		       if ((edge.target === nodeIdx) || (edge.source === nodeIdx)) {</a:t>
            </a:r>
          </a:p>
          <a:p>
            <a:pPr indent="300355" eaLnBrk="0" hangingPunct="0">
              <a:tabLst>
                <a:tab pos="457200" algn="l"/>
              </a:tabLst>
              <a:defRPr/>
            </a:pPr>
            <a:r>
              <a:rPr sz="1400" b="1" dirty="0" smtClean="0">
                <a:solidFill>
                  <a:schemeClr val="tx1">
                    <a:lumMod val="85000"/>
                    <a:lumOff val="15000"/>
                  </a:schemeClr>
                </a:solidFill>
                <a:latin typeface="微软雅黑" panose="020B0503020204020204" pitchFamily="34" charset="-122"/>
                <a:ea typeface="微软雅黑" panose="020B0503020204020204" pitchFamily="34" charset="-122"/>
              </a:rPr>
              <a:t>			edge.color = '#555';</a:t>
            </a:r>
          </a:p>
          <a:p>
            <a:pPr indent="300355" eaLnBrk="0" hangingPunct="0">
              <a:tabLst>
                <a:tab pos="457200" algn="l"/>
              </a:tabLst>
              <a:defRPr/>
            </a:pPr>
            <a:r>
              <a:rPr sz="1400" b="1" dirty="0" smtClean="0">
                <a:solidFill>
                  <a:schemeClr val="tx1">
                    <a:lumMod val="85000"/>
                    <a:lumOff val="15000"/>
                  </a:schemeClr>
                </a:solidFill>
                <a:latin typeface="微软雅黑" panose="020B0503020204020204" pitchFamily="34" charset="-122"/>
                <a:ea typeface="微软雅黑" panose="020B0503020204020204" pitchFamily="34" charset="-122"/>
              </a:rPr>
              <a:t>			neighbors.push(edge.target);</a:t>
            </a:r>
          </a:p>
          <a:p>
            <a:pPr indent="300355" eaLnBrk="0" hangingPunct="0">
              <a:tabLst>
                <a:tab pos="457200" algn="l"/>
              </a:tabLst>
              <a:defRPr/>
            </a:pPr>
            <a:r>
              <a:rPr sz="1400" b="1" dirty="0" smtClean="0">
                <a:solidFill>
                  <a:schemeClr val="tx1">
                    <a:lumMod val="85000"/>
                    <a:lumOff val="15000"/>
                  </a:schemeClr>
                </a:solidFill>
                <a:latin typeface="微软雅黑" panose="020B0503020204020204" pitchFamily="34" charset="-122"/>
                <a:ea typeface="微软雅黑" panose="020B0503020204020204" pitchFamily="34" charset="-122"/>
              </a:rPr>
              <a:t>			neighbors.push(edge.source);</a:t>
            </a:r>
          </a:p>
          <a:p>
            <a:pPr indent="300355" eaLnBrk="0" hangingPunct="0">
              <a:tabLst>
                <a:tab pos="457200" algn="l"/>
              </a:tabLst>
              <a:defRPr/>
            </a:pPr>
            <a:r>
              <a:rPr sz="1400" b="1" dirty="0" smtClean="0">
                <a:solidFill>
                  <a:schemeClr val="tx1">
                    <a:lumMod val="85000"/>
                    <a:lumOff val="15000"/>
                  </a:schemeClr>
                </a:solidFill>
                <a:latin typeface="微软雅黑" panose="020B0503020204020204" pitchFamily="34" charset="-122"/>
                <a:ea typeface="微软雅黑" panose="020B0503020204020204" pitchFamily="34" charset="-122"/>
              </a:rPr>
              <a:t>		       } else {</a:t>
            </a:r>
          </a:p>
          <a:p>
            <a:pPr indent="300355" eaLnBrk="0" hangingPunct="0">
              <a:tabLst>
                <a:tab pos="457200" algn="l"/>
              </a:tabLst>
              <a:defRPr/>
            </a:pPr>
            <a:r>
              <a:rPr sz="1400" b="1" dirty="0" smtClean="0">
                <a:solidFill>
                  <a:schemeClr val="tx1">
                    <a:lumMod val="85000"/>
                    <a:lumOff val="15000"/>
                  </a:schemeClr>
                </a:solidFill>
                <a:latin typeface="微软雅黑" panose="020B0503020204020204" pitchFamily="34" charset="-122"/>
                <a:ea typeface="微软雅黑" panose="020B0503020204020204" pitchFamily="34" charset="-122"/>
              </a:rPr>
              <a:t>			edge.color = '#ec5148';</a:t>
            </a:r>
          </a:p>
          <a:p>
            <a:pPr indent="300355" eaLnBrk="0" hangingPunct="0">
              <a:tabLst>
                <a:tab pos="457200" algn="l"/>
              </a:tabLst>
              <a:defRPr/>
            </a:pPr>
            <a:r>
              <a:rPr sz="1400" b="1" dirty="0" smtClean="0">
                <a:solidFill>
                  <a:schemeClr val="tx1">
                    <a:lumMod val="85000"/>
                    <a:lumOff val="15000"/>
                  </a:schemeClr>
                </a:solidFill>
                <a:latin typeface="微软雅黑" panose="020B0503020204020204" pitchFamily="34" charset="-122"/>
                <a:ea typeface="微软雅黑" panose="020B0503020204020204" pitchFamily="34" charset="-122"/>
              </a:rPr>
              <a:t>		       }</a:t>
            </a:r>
          </a:p>
          <a:p>
            <a:pPr indent="300355" eaLnBrk="0" hangingPunct="0">
              <a:tabLst>
                <a:tab pos="457200" algn="l"/>
              </a:tabLst>
              <a:defRPr/>
            </a:pPr>
            <a:r>
              <a:rPr sz="1400" b="1" dirty="0" smtClean="0">
                <a:solidFill>
                  <a:schemeClr val="tx1">
                    <a:lumMod val="85000"/>
                    <a:lumOff val="15000"/>
                  </a:schemeClr>
                </a:solidFill>
                <a:latin typeface="微软雅黑" panose="020B0503020204020204" pitchFamily="34" charset="-122"/>
                <a:ea typeface="微软雅黑" panose="020B0503020204020204" pitchFamily="34" charset="-122"/>
              </a:rPr>
              <a:t>		});</a:t>
            </a:r>
          </a:p>
          <a:p>
            <a:pPr indent="300355" eaLnBrk="0" hangingPunct="0">
              <a:tabLst>
                <a:tab pos="457200" algn="l"/>
              </a:tabLst>
              <a:defRPr/>
            </a:pPr>
            <a:r>
              <a:rPr sz="1400" b="1" dirty="0" smtClean="0">
                <a:solidFill>
                  <a:schemeClr val="tx1">
                    <a:lumMod val="85000"/>
                    <a:lumOff val="15000"/>
                  </a:schemeClr>
                </a:solidFill>
                <a:latin typeface="微软雅黑" panose="020B0503020204020204" pitchFamily="34" charset="-122"/>
                <a:ea typeface="微软雅黑" panose="020B0503020204020204" pitchFamily="34" charset="-122"/>
              </a:rPr>
              <a:t>		g.graph.nodes().forEach(function(node) {</a:t>
            </a:r>
          </a:p>
          <a:p>
            <a:pPr indent="300355" eaLnBrk="0" hangingPunct="0">
              <a:tabLst>
                <a:tab pos="457200" algn="l"/>
              </a:tabLst>
              <a:defRPr/>
            </a:pPr>
            <a:r>
              <a:rPr sz="1400" b="1" dirty="0" smtClean="0">
                <a:solidFill>
                  <a:schemeClr val="tx1">
                    <a:lumMod val="85000"/>
                    <a:lumOff val="15000"/>
                  </a:schemeClr>
                </a:solidFill>
                <a:latin typeface="微软雅黑" panose="020B0503020204020204" pitchFamily="34" charset="-122"/>
                <a:ea typeface="微软雅黑" panose="020B0503020204020204" pitchFamily="34" charset="-122"/>
              </a:rPr>
              <a:t>		       if (neighbors.some(function(n) {    return n === node.id})) {</a:t>
            </a:r>
          </a:p>
          <a:p>
            <a:pPr indent="300355" eaLnBrk="0" hangingPunct="0">
              <a:tabLst>
                <a:tab pos="457200" algn="l"/>
              </a:tabLst>
              <a:defRPr/>
            </a:pPr>
            <a:r>
              <a:rPr sz="1400" b="1" dirty="0" smtClean="0">
                <a:solidFill>
                  <a:schemeClr val="tx1">
                    <a:lumMod val="85000"/>
                    <a:lumOff val="15000"/>
                  </a:schemeClr>
                </a:solidFill>
                <a:latin typeface="微软雅黑" panose="020B0503020204020204" pitchFamily="34" charset="-122"/>
                <a:ea typeface="微软雅黑" panose="020B0503020204020204" pitchFamily="34" charset="-122"/>
              </a:rPr>
              <a:t>			node.color = '#555';</a:t>
            </a:r>
          </a:p>
          <a:p>
            <a:pPr indent="300355" eaLnBrk="0" hangingPunct="0">
              <a:tabLst>
                <a:tab pos="457200" algn="l"/>
              </a:tabLst>
              <a:defRPr/>
            </a:pPr>
            <a:r>
              <a:rPr sz="1400" b="1" dirty="0" smtClean="0">
                <a:solidFill>
                  <a:schemeClr val="tx1">
                    <a:lumMod val="85000"/>
                    <a:lumOff val="15000"/>
                  </a:schemeClr>
                </a:solidFill>
                <a:latin typeface="微软雅黑" panose="020B0503020204020204" pitchFamily="34" charset="-122"/>
                <a:ea typeface="微软雅黑" panose="020B0503020204020204" pitchFamily="34" charset="-122"/>
              </a:rPr>
              <a:t>		       } else {</a:t>
            </a:r>
          </a:p>
          <a:p>
            <a:pPr indent="300355" eaLnBrk="0" hangingPunct="0">
              <a:tabLst>
                <a:tab pos="457200" algn="l"/>
              </a:tabLst>
              <a:defRPr/>
            </a:pPr>
            <a:r>
              <a:rPr sz="1400" b="1" dirty="0" smtClean="0">
                <a:solidFill>
                  <a:schemeClr val="tx1">
                    <a:lumMod val="85000"/>
                    <a:lumOff val="15000"/>
                  </a:schemeClr>
                </a:solidFill>
                <a:latin typeface="微软雅黑" panose="020B0503020204020204" pitchFamily="34" charset="-122"/>
                <a:ea typeface="微软雅黑" panose="020B0503020204020204" pitchFamily="34" charset="-122"/>
              </a:rPr>
              <a:t>			node.color = '#ec5148';</a:t>
            </a:r>
          </a:p>
          <a:p>
            <a:pPr indent="300355" eaLnBrk="0" hangingPunct="0">
              <a:tabLst>
                <a:tab pos="457200" algn="l"/>
              </a:tabLst>
              <a:defRPr/>
            </a:pPr>
            <a:r>
              <a:rPr sz="1400" b="1" dirty="0" smtClean="0">
                <a:solidFill>
                  <a:schemeClr val="tx1">
                    <a:lumMod val="85000"/>
                    <a:lumOff val="15000"/>
                  </a:schemeClr>
                </a:solidFill>
                <a:latin typeface="微软雅黑" panose="020B0503020204020204" pitchFamily="34" charset="-122"/>
                <a:ea typeface="微软雅黑" panose="020B0503020204020204" pitchFamily="34" charset="-122"/>
              </a:rPr>
              <a:t>		       }</a:t>
            </a:r>
          </a:p>
          <a:p>
            <a:pPr indent="300355" eaLnBrk="0" hangingPunct="0">
              <a:tabLst>
                <a:tab pos="457200" algn="l"/>
              </a:tabLst>
              <a:defRPr/>
            </a:pPr>
            <a:r>
              <a:rPr sz="1400" b="1" dirty="0" smtClean="0">
                <a:solidFill>
                  <a:schemeClr val="tx1">
                    <a:lumMod val="85000"/>
                    <a:lumOff val="15000"/>
                  </a:schemeClr>
                </a:solidFill>
                <a:latin typeface="微软雅黑" panose="020B0503020204020204" pitchFamily="34" charset="-122"/>
                <a:ea typeface="微软雅黑" panose="020B0503020204020204" pitchFamily="34" charset="-122"/>
              </a:rPr>
              <a:t>		});</a:t>
            </a:r>
          </a:p>
          <a:p>
            <a:pPr indent="300355" eaLnBrk="0" hangingPunct="0">
              <a:tabLst>
                <a:tab pos="457200" algn="l"/>
              </a:tabLst>
              <a:defRPr/>
            </a:pPr>
            <a:r>
              <a:rPr sz="1400" b="1" dirty="0" smtClean="0">
                <a:solidFill>
                  <a:schemeClr val="tx1">
                    <a:lumMod val="85000"/>
                    <a:lumOff val="15000"/>
                  </a:schemeClr>
                </a:solidFill>
                <a:latin typeface="微软雅黑" panose="020B0503020204020204" pitchFamily="34" charset="-122"/>
                <a:ea typeface="微软雅黑" panose="020B0503020204020204" pitchFamily="34" charset="-122"/>
              </a:rPr>
              <a:t>		g.refresh();</a:t>
            </a:r>
          </a:p>
          <a:p>
            <a:pPr indent="300355" eaLnBrk="0" hangingPunct="0">
              <a:tabLst>
                <a:tab pos="457200" algn="l"/>
              </a:tabLst>
              <a:defRPr/>
            </a:pPr>
            <a:r>
              <a:rPr sz="1400" b="1" dirty="0" smtClean="0">
                <a:solidFill>
                  <a:schemeClr val="tx1">
                    <a:lumMod val="85000"/>
                    <a:lumOff val="15000"/>
                  </a:schemeClr>
                </a:solidFill>
                <a:latin typeface="微软雅黑" panose="020B0503020204020204" pitchFamily="34" charset="-122"/>
                <a:ea typeface="微软雅黑" panose="020B0503020204020204" pitchFamily="34" charset="-122"/>
              </a:rPr>
              <a:t>});</a:t>
            </a:r>
          </a:p>
        </p:txBody>
      </p:sp>
      <p:sp>
        <p:nvSpPr>
          <p:cNvPr id="2" name="矩形 1"/>
          <p:cNvSpPr/>
          <p:nvPr/>
        </p:nvSpPr>
        <p:spPr>
          <a:xfrm>
            <a:off x="838622" y="1557586"/>
            <a:ext cx="6092825" cy="460375"/>
          </a:xfrm>
          <a:prstGeom prst="rect">
            <a:avLst/>
          </a:prstGeom>
        </p:spPr>
        <p:txBody>
          <a:bodyPr>
            <a:spAutoFit/>
          </a:bodyPr>
          <a:lstStyle/>
          <a:p>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第六步</a:t>
            </a:r>
            <a:r>
              <a:rPr lang="en-US" altLang="zh-CN"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添加交互</a:t>
            </a:r>
          </a:p>
        </p:txBody>
      </p:sp>
      <p:pic>
        <p:nvPicPr>
          <p:cNvPr id="7" name="图片 6"/>
          <p:cNvPicPr>
            <a:picLocks noChangeAspect="1"/>
          </p:cNvPicPr>
          <p:nvPr>
            <p:custDataLst>
              <p:tags r:id="rId1"/>
            </p:custDataLst>
          </p:nvPr>
        </p:nvPicPr>
        <p:blipFill>
          <a:blip r:embed="rId4"/>
          <a:srcRect l="38733" t="22670" r="17010" b="8981"/>
          <a:stretch>
            <a:fillRect/>
          </a:stretch>
        </p:blipFill>
        <p:spPr>
          <a:xfrm>
            <a:off x="11007725" y="57150"/>
            <a:ext cx="952500" cy="678180"/>
          </a:xfrm>
          <a:prstGeom prst="rect">
            <a:avLst/>
          </a:prstGeom>
        </p:spPr>
      </p:pic>
      <p:sp>
        <p:nvSpPr>
          <p:cNvPr id="8" name="矩形 7"/>
          <p:cNvSpPr/>
          <p:nvPr/>
        </p:nvSpPr>
        <p:spPr>
          <a:xfrm>
            <a:off x="262558" y="1032214"/>
            <a:ext cx="8784976" cy="460375"/>
          </a:xfrm>
          <a:prstGeom prst="rect">
            <a:avLst/>
          </a:prstGeom>
        </p:spPr>
        <p:txBody>
          <a:bodyPr wrap="square">
            <a:spAutoFit/>
          </a:bodyPr>
          <a:lstStyle/>
          <a:p>
            <a:pPr indent="300355" eaLnBrk="0" hangingPunct="0">
              <a:tabLst>
                <a:tab pos="457200" algn="l"/>
              </a:tabLst>
              <a:defRPr/>
            </a:pP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案例：用网络图表示音乐人与专辑间的关系</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5"/>
          <a:srcRect l="30562" t="16301" r="22834" b="11714"/>
          <a:stretch>
            <a:fillRect/>
          </a:stretch>
        </p:blipFill>
        <p:spPr>
          <a:xfrm>
            <a:off x="7251700" y="2336165"/>
            <a:ext cx="4439920" cy="385826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b="1" dirty="0">
                <a:solidFill>
                  <a:schemeClr val="tx1">
                    <a:lumMod val="65000"/>
                    <a:lumOff val="35000"/>
                  </a:schemeClr>
                </a:solidFill>
                <a:latin typeface="+mj-ea"/>
                <a:sym typeface="+mn-ea"/>
              </a:rPr>
              <a:t>3.</a:t>
            </a:r>
            <a:r>
              <a:rPr lang="zh-CN" altLang="en-US" b="1" dirty="0">
                <a:solidFill>
                  <a:schemeClr val="tx1">
                    <a:lumMod val="65000"/>
                    <a:lumOff val="35000"/>
                  </a:schemeClr>
                </a:solidFill>
                <a:latin typeface="+mj-ea"/>
                <a:sym typeface="+mn-ea"/>
              </a:rPr>
              <a:t>用网络图展示节点间的关系</a:t>
            </a:r>
            <a:endParaRPr lang="zh-CN" altLang="en-US" sz="2800" b="1" dirty="0"/>
          </a:p>
        </p:txBody>
      </p:sp>
      <p:sp>
        <p:nvSpPr>
          <p:cNvPr id="4" name="矩形 3"/>
          <p:cNvSpPr/>
          <p:nvPr/>
        </p:nvSpPr>
        <p:spPr>
          <a:xfrm>
            <a:off x="262558" y="1032214"/>
            <a:ext cx="3712274" cy="461665"/>
          </a:xfrm>
          <a:prstGeom prst="rect">
            <a:avLst/>
          </a:prstGeom>
        </p:spPr>
        <p:txBody>
          <a:bodyPr wrap="square">
            <a:spAutoFit/>
          </a:bodyPr>
          <a:lstStyle/>
          <a:p>
            <a:pPr indent="300355" eaLnBrk="0" hangingPunct="0">
              <a:tabLst>
                <a:tab pos="457200" algn="l"/>
              </a:tabLst>
              <a:defRPr/>
            </a:pP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课堂练习</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811017" y="1989634"/>
            <a:ext cx="10684789" cy="460375"/>
          </a:xfrm>
          <a:prstGeom prst="rect">
            <a:avLst/>
          </a:prstGeom>
        </p:spPr>
        <p:txBody>
          <a:bodyPr wrap="square">
            <a:spAutoFit/>
          </a:bodyPr>
          <a:lstStyle/>
          <a:p>
            <a:r>
              <a:rPr lang="zh-CN" altLang="en-US" dirty="0" smtClean="0"/>
              <a:t>         </a:t>
            </a:r>
            <a:r>
              <a:rPr lang="zh-CN" dirty="0" smtClean="0"/>
              <a:t>请使用网络图把下图娱乐圈人物关系表示出来。</a:t>
            </a:r>
            <a:endParaRPr lang="zh-CN" dirty="0"/>
          </a:p>
        </p:txBody>
      </p:sp>
      <p:pic>
        <p:nvPicPr>
          <p:cNvPr id="3" name="图片 2"/>
          <p:cNvPicPr>
            <a:picLocks noChangeAspect="1"/>
          </p:cNvPicPr>
          <p:nvPr>
            <p:custDataLst>
              <p:tags r:id="rId1"/>
            </p:custDataLst>
          </p:nvPr>
        </p:nvPicPr>
        <p:blipFill>
          <a:blip r:embed="rId4"/>
          <a:srcRect l="38733" t="22670" r="17010" b="8981"/>
          <a:stretch>
            <a:fillRect/>
          </a:stretch>
        </p:blipFill>
        <p:spPr>
          <a:xfrm>
            <a:off x="11007725" y="57150"/>
            <a:ext cx="952500" cy="678180"/>
          </a:xfrm>
          <a:prstGeom prst="rect">
            <a:avLst/>
          </a:prstGeom>
        </p:spPr>
      </p:pic>
      <p:pic>
        <p:nvPicPr>
          <p:cNvPr id="7" name="图片 6"/>
          <p:cNvPicPr>
            <a:picLocks noChangeAspect="1"/>
          </p:cNvPicPr>
          <p:nvPr/>
        </p:nvPicPr>
        <p:blipFill>
          <a:blip r:embed="rId5"/>
          <a:srcRect t="12260"/>
          <a:stretch>
            <a:fillRect/>
          </a:stretch>
        </p:blipFill>
        <p:spPr>
          <a:xfrm>
            <a:off x="3323590" y="2656205"/>
            <a:ext cx="5659120" cy="392811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p:cNvSpPr/>
          <p:nvPr/>
        </p:nvSpPr>
        <p:spPr>
          <a:xfrm>
            <a:off x="0" y="1797235"/>
            <a:ext cx="12190413" cy="27164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pic>
        <p:nvPicPr>
          <p:cNvPr id="74"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482" y="1355747"/>
            <a:ext cx="6170613" cy="372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5303118" y="2349500"/>
            <a:ext cx="6984776" cy="1308046"/>
          </a:xfrm>
          <a:prstGeom prst="rect">
            <a:avLst/>
          </a:prstGeom>
          <a:noFill/>
        </p:spPr>
        <p:txBody>
          <a:bodyPr wrap="square" lIns="121917" tIns="60958" rIns="121917" bIns="60958" rtlCol="0">
            <a:spAutoFit/>
          </a:bodyPr>
          <a:lstStyle/>
          <a:p>
            <a:pPr marL="0" lvl="1"/>
            <a:r>
              <a:rPr lang="zh-CN" altLang="en-US" sz="1900" b="1" dirty="0">
                <a:solidFill>
                  <a:schemeClr val="bg1"/>
                </a:solidFill>
                <a:latin typeface="微软雅黑" panose="020B0503020204020204" pitchFamily="34" charset="-122"/>
                <a:ea typeface="微软雅黑" panose="020B0503020204020204" pitchFamily="34" charset="-122"/>
              </a:rPr>
              <a:t> </a:t>
            </a:r>
            <a:r>
              <a:rPr lang="zh-CN" altLang="en-US" sz="3700" b="1" dirty="0" smtClean="0">
                <a:solidFill>
                  <a:schemeClr val="bg1"/>
                </a:solidFill>
                <a:latin typeface="微软雅黑" panose="020B0503020204020204" pitchFamily="34" charset="-122"/>
                <a:ea typeface="微软雅黑" panose="020B0503020204020204" pitchFamily="34" charset="-122"/>
              </a:rPr>
              <a:t>第四部分</a:t>
            </a:r>
            <a:endParaRPr lang="en-US" altLang="zh-CN" sz="3700" b="1" dirty="0">
              <a:solidFill>
                <a:schemeClr val="bg1"/>
              </a:solidFill>
              <a:latin typeface="微软雅黑" panose="020B0503020204020204" pitchFamily="34" charset="-122"/>
              <a:ea typeface="微软雅黑" panose="020B0503020204020204" pitchFamily="34" charset="-122"/>
            </a:endParaRPr>
          </a:p>
          <a:p>
            <a:pPr marL="0" lvl="1">
              <a:spcBef>
                <a:spcPts val="600"/>
              </a:spcBef>
            </a:pPr>
            <a:r>
              <a:rPr lang="zh-CN" altLang="en-US" sz="3500" b="1" dirty="0">
                <a:solidFill>
                  <a:schemeClr val="bg1"/>
                </a:solidFill>
                <a:latin typeface="微软雅黑" panose="020B0503020204020204" pitchFamily="34" charset="-122"/>
                <a:ea typeface="微软雅黑" panose="020B0503020204020204" pitchFamily="34" charset="-122"/>
              </a:rPr>
              <a:t>用文字云展示开发语言的使用比例</a:t>
            </a:r>
          </a:p>
        </p:txBody>
      </p:sp>
      <p:pic>
        <p:nvPicPr>
          <p:cNvPr id="81"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10355" y="1797235"/>
            <a:ext cx="4291474" cy="2716422"/>
          </a:xfrm>
          <a:prstGeom prst="rect">
            <a:avLst/>
          </a:prstGeom>
          <a:blipFill>
            <a:blip r:embed="rId4"/>
            <a:stretch>
              <a:fillRect l="-5000" r="-5000"/>
            </a:stretch>
          </a:blipFill>
        </p:spPr>
      </p:pic>
    </p:spTree>
    <p:extLst>
      <p:ext uri="{BB962C8B-B14F-4D97-AF65-F5344CB8AC3E}">
        <p14:creationId xmlns:p14="http://schemas.microsoft.com/office/powerpoint/2010/main" val="23376573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b="1" dirty="0" smtClean="0">
                <a:solidFill>
                  <a:schemeClr val="tx1">
                    <a:lumMod val="65000"/>
                    <a:lumOff val="35000"/>
                  </a:schemeClr>
                </a:solidFill>
                <a:latin typeface="+mj-ea"/>
              </a:rPr>
              <a:t>4.</a:t>
            </a:r>
            <a:r>
              <a:rPr lang="zh-CN" altLang="en-US" b="1" dirty="0">
                <a:solidFill>
                  <a:schemeClr val="tx1">
                    <a:lumMod val="65000"/>
                    <a:lumOff val="35000"/>
                  </a:schemeClr>
                </a:solidFill>
                <a:latin typeface="+mj-ea"/>
              </a:rPr>
              <a:t>用文字云展示开发语言的使用</a:t>
            </a:r>
            <a:r>
              <a:rPr lang="zh-CN" altLang="en-US" b="1" dirty="0" smtClean="0">
                <a:solidFill>
                  <a:schemeClr val="tx1">
                    <a:lumMod val="65000"/>
                    <a:lumOff val="35000"/>
                  </a:schemeClr>
                </a:solidFill>
                <a:latin typeface="+mj-ea"/>
              </a:rPr>
              <a:t>比例</a:t>
            </a:r>
            <a:endParaRPr lang="zh-CN" altLang="en-US" b="1" dirty="0">
              <a:solidFill>
                <a:schemeClr val="tx1">
                  <a:lumMod val="65000"/>
                  <a:lumOff val="35000"/>
                </a:schemeClr>
              </a:solidFill>
              <a:latin typeface="+mj-ea"/>
            </a:endParaRPr>
          </a:p>
        </p:txBody>
      </p:sp>
      <p:sp>
        <p:nvSpPr>
          <p:cNvPr id="4" name="矩形 3"/>
          <p:cNvSpPr/>
          <p:nvPr/>
        </p:nvSpPr>
        <p:spPr>
          <a:xfrm>
            <a:off x="262558" y="1032214"/>
            <a:ext cx="3712274" cy="460375"/>
          </a:xfrm>
          <a:prstGeom prst="rect">
            <a:avLst/>
          </a:prstGeom>
        </p:spPr>
        <p:txBody>
          <a:bodyPr wrap="square">
            <a:spAutoFit/>
          </a:bodyPr>
          <a:lstStyle/>
          <a:p>
            <a:pPr indent="300355" eaLnBrk="0" hangingPunct="0">
              <a:tabLst>
                <a:tab pos="457200" algn="l"/>
              </a:tabLst>
              <a:defRPr/>
            </a:pP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文字云基础</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977404" y="1701602"/>
            <a:ext cx="10729192" cy="1200329"/>
          </a:xfrm>
          <a:prstGeom prst="rect">
            <a:avLst/>
          </a:prstGeom>
        </p:spPr>
        <p:txBody>
          <a:bodyPr wrap="square">
            <a:spAutoFit/>
          </a:bodyPr>
          <a:lstStyle/>
          <a:p>
            <a:pPr indent="300355" eaLnBrk="0" hangingPunct="0">
              <a:tabLst>
                <a:tab pos="457200" algn="l"/>
              </a:tabLst>
              <a:defRPr/>
            </a:pPr>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数据可视化不总是关注数字，有时可视化的数据会以文字为中心，而文字云通常是展示这类数据最有效的方式</a:t>
            </a:r>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。文字云和一定数量的文字列表有关，通常来说是相对频繁重复的数量。</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606" t="16421" r="10637" b="7851"/>
          <a:stretch/>
        </p:blipFill>
        <p:spPr bwMode="auto">
          <a:xfrm>
            <a:off x="4295006" y="2997746"/>
            <a:ext cx="3600400" cy="3595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3606" t="16421" r="10637" b="7851"/>
          <a:stretch/>
        </p:blipFill>
        <p:spPr bwMode="auto">
          <a:xfrm>
            <a:off x="11279782" y="45418"/>
            <a:ext cx="720080" cy="719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93081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2558" y="1032214"/>
            <a:ext cx="8784976" cy="460375"/>
          </a:xfrm>
          <a:prstGeom prst="rect">
            <a:avLst/>
          </a:prstGeom>
        </p:spPr>
        <p:txBody>
          <a:bodyPr wrap="square">
            <a:spAutoFit/>
          </a:bodyPr>
          <a:lstStyle/>
          <a:p>
            <a:pPr indent="300355" eaLnBrk="0" hangingPunct="0">
              <a:tabLst>
                <a:tab pos="457200" algn="l"/>
              </a:tabLst>
              <a:defRPr/>
            </a:pP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案例</a:t>
            </a: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：用文字云展示开发语言的使用比例</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1743710" y="3260725"/>
            <a:ext cx="9264015" cy="337185"/>
          </a:xfrm>
          <a:prstGeom prst="rect">
            <a:avLst/>
          </a:prstGeom>
        </p:spPr>
        <p:txBody>
          <a:bodyPr wrap="square">
            <a:spAutoFit/>
          </a:bodyPr>
          <a:lstStyle/>
          <a:p>
            <a:pPr indent="300355" eaLnBrk="0" hangingPunct="0">
              <a:tabLst>
                <a:tab pos="457200" algn="l"/>
              </a:tabLst>
              <a:defRPr/>
            </a:pPr>
            <a:r>
              <a:rPr lang="en-US" sz="1600" dirty="0">
                <a:solidFill>
                  <a:schemeClr val="tx1">
                    <a:lumMod val="85000"/>
                    <a:lumOff val="15000"/>
                  </a:schemeClr>
                </a:solidFill>
                <a:latin typeface="微软雅黑" panose="020B0503020204020204" pitchFamily="34" charset="-122"/>
                <a:ea typeface="微软雅黑" panose="020B0503020204020204" pitchFamily="34" charset="-122"/>
              </a:rPr>
              <a:t>&lt;script </a:t>
            </a:r>
            <a:r>
              <a:rPr lang="en-US" sz="1600" dirty="0" err="1">
                <a:solidFill>
                  <a:schemeClr val="tx1">
                    <a:lumMod val="85000"/>
                    <a:lumOff val="15000"/>
                  </a:schemeClr>
                </a:solidFill>
                <a:latin typeface="微软雅黑" panose="020B0503020204020204" pitchFamily="34" charset="-122"/>
                <a:ea typeface="微软雅黑" panose="020B0503020204020204" pitchFamily="34" charset="-122"/>
              </a:rPr>
              <a:t>src</a:t>
            </a:r>
            <a:r>
              <a:rPr lang="en-US" sz="16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sz="1600" dirty="0" err="1">
                <a:solidFill>
                  <a:schemeClr val="tx1">
                    <a:lumMod val="85000"/>
                    <a:lumOff val="15000"/>
                  </a:schemeClr>
                </a:solidFill>
                <a:latin typeface="微软雅黑" panose="020B0503020204020204" pitchFamily="34" charset="-122"/>
                <a:ea typeface="微软雅黑" panose="020B0503020204020204" pitchFamily="34" charset="-122"/>
              </a:rPr>
              <a:t>js</a:t>
            </a:r>
            <a:r>
              <a:rPr lang="en-US" sz="1600" dirty="0">
                <a:solidFill>
                  <a:schemeClr val="tx1">
                    <a:lumMod val="85000"/>
                    <a:lumOff val="15000"/>
                  </a:schemeClr>
                </a:solidFill>
                <a:latin typeface="微软雅黑" panose="020B0503020204020204" pitchFamily="34" charset="-122"/>
                <a:ea typeface="微软雅黑" panose="020B0503020204020204" pitchFamily="34" charset="-122"/>
              </a:rPr>
              <a:t>/wordcloud2.js" type="text/</a:t>
            </a:r>
            <a:r>
              <a:rPr lang="en-US" sz="1600" dirty="0" err="1">
                <a:solidFill>
                  <a:schemeClr val="tx1">
                    <a:lumMod val="85000"/>
                    <a:lumOff val="15000"/>
                  </a:schemeClr>
                </a:solidFill>
                <a:latin typeface="微软雅黑" panose="020B0503020204020204" pitchFamily="34" charset="-122"/>
                <a:ea typeface="微软雅黑" panose="020B0503020204020204" pitchFamily="34" charset="-122"/>
              </a:rPr>
              <a:t>javascript</a:t>
            </a:r>
            <a:r>
              <a:rPr lang="en-US" sz="1600" dirty="0">
                <a:solidFill>
                  <a:schemeClr val="tx1">
                    <a:lumMod val="85000"/>
                    <a:lumOff val="15000"/>
                  </a:schemeClr>
                </a:solidFill>
                <a:latin typeface="微软雅黑" panose="020B0503020204020204" pitchFamily="34" charset="-122"/>
                <a:ea typeface="微软雅黑" panose="020B0503020204020204" pitchFamily="34" charset="-122"/>
              </a:rPr>
              <a:t>" charset="utf-8"&gt;&lt;/script&gt;</a:t>
            </a:r>
            <a:endParaRPr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622598" y="1917626"/>
            <a:ext cx="10153128" cy="368300"/>
          </a:xfrm>
          <a:prstGeom prst="rect">
            <a:avLst/>
          </a:prstGeom>
        </p:spPr>
        <p:txBody>
          <a:bodyPr wrap="square">
            <a:spAutoFit/>
          </a:bodyPr>
          <a:lstStyle/>
          <a:p>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第一步：</a:t>
            </a:r>
            <a:r>
              <a:rPr lang="zh-CN" sz="1800" dirty="0">
                <a:solidFill>
                  <a:schemeClr val="tx1">
                    <a:lumMod val="85000"/>
                    <a:lumOff val="15000"/>
                  </a:schemeClr>
                </a:solidFill>
                <a:latin typeface="微软雅黑" panose="020B0503020204020204" pitchFamily="34" charset="-122"/>
                <a:ea typeface="微软雅黑" panose="020B0503020204020204" pitchFamily="34" charset="-122"/>
              </a:rPr>
              <a:t>加载需要的类库</a:t>
            </a:r>
            <a:endParaRPr lang="zh-CN" sz="1800" dirty="0"/>
          </a:p>
        </p:txBody>
      </p:sp>
      <p:sp>
        <p:nvSpPr>
          <p:cNvPr id="11" name="标题 5"/>
          <p:cNvSpPr>
            <a:spLocks noGrp="1"/>
          </p:cNvSpPr>
          <p:nvPr>
            <p:ph type="title"/>
          </p:nvPr>
        </p:nvSpPr>
        <p:spPr>
          <a:xfrm>
            <a:off x="1185510" y="260709"/>
            <a:ext cx="7213952" cy="527638"/>
          </a:xfrm>
        </p:spPr>
        <p:txBody>
          <a:bodyPr>
            <a:noAutofit/>
          </a:bodyPr>
          <a:lstStyle/>
          <a:p>
            <a:r>
              <a:rPr lang="en-US" altLang="zh-CN" b="1" dirty="0" smtClean="0">
                <a:solidFill>
                  <a:schemeClr val="tx1">
                    <a:lumMod val="65000"/>
                    <a:lumOff val="35000"/>
                  </a:schemeClr>
                </a:solidFill>
                <a:latin typeface="+mj-ea"/>
              </a:rPr>
              <a:t>4.</a:t>
            </a:r>
            <a:r>
              <a:rPr lang="zh-CN" altLang="en-US" b="1" dirty="0">
                <a:solidFill>
                  <a:schemeClr val="tx1">
                    <a:lumMod val="65000"/>
                    <a:lumOff val="35000"/>
                  </a:schemeClr>
                </a:solidFill>
                <a:latin typeface="+mj-ea"/>
              </a:rPr>
              <a:t>用文字云展示开发语言的使用</a:t>
            </a:r>
            <a:r>
              <a:rPr lang="zh-CN" altLang="en-US" b="1" dirty="0" smtClean="0">
                <a:solidFill>
                  <a:schemeClr val="tx1">
                    <a:lumMod val="65000"/>
                    <a:lumOff val="35000"/>
                  </a:schemeClr>
                </a:solidFill>
                <a:latin typeface="+mj-ea"/>
              </a:rPr>
              <a:t>比例</a:t>
            </a:r>
            <a:endParaRPr lang="zh-CN" altLang="en-US" b="1" dirty="0">
              <a:solidFill>
                <a:schemeClr val="tx1">
                  <a:lumMod val="65000"/>
                  <a:lumOff val="35000"/>
                </a:schemeClr>
              </a:solidFill>
              <a:latin typeface="+mj-ea"/>
            </a:endParaRPr>
          </a:p>
        </p:txBody>
      </p:sp>
      <p:pic>
        <p:nvPicPr>
          <p:cNvPr id="13"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606" t="16421" r="10637" b="7851"/>
          <a:stretch/>
        </p:blipFill>
        <p:spPr bwMode="auto">
          <a:xfrm>
            <a:off x="11279782" y="45418"/>
            <a:ext cx="720080" cy="719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516394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b="1" dirty="0">
                <a:solidFill>
                  <a:schemeClr val="tx1">
                    <a:lumMod val="65000"/>
                    <a:lumOff val="35000"/>
                  </a:schemeClr>
                </a:solidFill>
                <a:latin typeface="+mj-ea"/>
              </a:rPr>
              <a:t>4.</a:t>
            </a:r>
            <a:r>
              <a:rPr lang="zh-CN" altLang="en-US" b="1" dirty="0">
                <a:solidFill>
                  <a:schemeClr val="tx1">
                    <a:lumMod val="65000"/>
                    <a:lumOff val="35000"/>
                  </a:schemeClr>
                </a:solidFill>
                <a:latin typeface="+mj-ea"/>
              </a:rPr>
              <a:t>用文字云展示开发语言的使用比例</a:t>
            </a:r>
            <a:endParaRPr lang="zh-CN" altLang="en-US" sz="2800" b="1" dirty="0"/>
          </a:p>
        </p:txBody>
      </p:sp>
      <p:sp>
        <p:nvSpPr>
          <p:cNvPr id="5" name="矩形 4"/>
          <p:cNvSpPr/>
          <p:nvPr/>
        </p:nvSpPr>
        <p:spPr>
          <a:xfrm>
            <a:off x="2691130" y="2602865"/>
            <a:ext cx="7570470" cy="2800767"/>
          </a:xfrm>
          <a:prstGeom prst="rect">
            <a:avLst/>
          </a:prstGeom>
        </p:spPr>
        <p:txBody>
          <a:bodyPr wrap="square">
            <a:spAutoFit/>
          </a:bodyPr>
          <a:lstStyle/>
          <a:p>
            <a:pPr indent="300355" eaLnBrk="0" hangingPunct="0">
              <a:tabLst>
                <a:tab pos="457200" algn="l"/>
              </a:tabLst>
              <a:defRPr/>
            </a:pPr>
            <a:r>
              <a:rPr lang="en-US" altLang="zh-CN" sz="1600" b="1" dirty="0" smtClean="0">
                <a:solidFill>
                  <a:schemeClr val="tx1">
                    <a:lumMod val="85000"/>
                    <a:lumOff val="15000"/>
                  </a:schemeClr>
                </a:solidFill>
                <a:latin typeface="微软雅黑" panose="020B0503020204020204" pitchFamily="34" charset="-122"/>
                <a:ea typeface="微软雅黑" panose="020B0503020204020204" pitchFamily="34" charset="-122"/>
              </a:rPr>
              <a:t>2.1 </a:t>
            </a:r>
            <a:r>
              <a:rPr lang="zh-CN" altLang="en-US" sz="1600" b="1" dirty="0" smtClean="0">
                <a:solidFill>
                  <a:schemeClr val="tx1">
                    <a:lumMod val="85000"/>
                    <a:lumOff val="15000"/>
                  </a:schemeClr>
                </a:solidFill>
                <a:latin typeface="微软雅黑" panose="020B0503020204020204" pitchFamily="34" charset="-122"/>
                <a:ea typeface="微软雅黑" panose="020B0503020204020204" pitchFamily="34" charset="-122"/>
              </a:rPr>
              <a:t>准备基础数据</a:t>
            </a:r>
            <a:endParaRPr lang="en-US" altLang="zh-CN" sz="1600" b="1"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indent="300355" eaLnBrk="0" hangingPunct="0">
              <a:tabLst>
                <a:tab pos="457200" algn="l"/>
              </a:tabLst>
              <a:defRPr/>
            </a:pPr>
            <a:r>
              <a:rPr lang="en-US" altLang="zh-CN" sz="1600" dirty="0" err="1" smtClean="0">
                <a:solidFill>
                  <a:schemeClr val="tx1">
                    <a:lumMod val="85000"/>
                    <a:lumOff val="15000"/>
                  </a:schemeClr>
                </a:solidFill>
                <a:latin typeface="微软雅黑" panose="020B0503020204020204" pitchFamily="34" charset="-122"/>
                <a:ea typeface="微软雅黑" panose="020B0503020204020204" pitchFamily="34" charset="-122"/>
              </a:rPr>
              <a:t>var</a:t>
            </a:r>
            <a:r>
              <a:rPr lang="en-US" altLang="zh-CN" sz="1600"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tags = [</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["c#", 601251],</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["java", 585413],</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javascript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557407],</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php</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534590],</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["android", 466436],</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jquery</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438303],</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["python", 274216],</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c++</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269570</a:t>
            </a:r>
            <a:r>
              <a:rPr lang="en-US" altLang="zh-CN" sz="1600" dirty="0" smtClean="0">
                <a:solidFill>
                  <a:schemeClr val="tx1">
                    <a:lumMod val="85000"/>
                    <a:lumOff val="15000"/>
                  </a:schemeClr>
                </a:solidFill>
                <a:latin typeface="微软雅黑" panose="020B0503020204020204" pitchFamily="34" charset="-122"/>
                <a:ea typeface="微软雅黑" panose="020B0503020204020204" pitchFamily="34" charset="-122"/>
              </a:rPr>
              <a:t>],</a:t>
            </a:r>
          </a:p>
          <a:p>
            <a:pPr indent="300355" eaLnBrk="0" hangingPunct="0">
              <a:tabLst>
                <a:tab pos="457200" algn="l"/>
              </a:tabLst>
              <a:defRPr/>
            </a:pPr>
            <a:r>
              <a:rPr lang="zh-CN" altLang="en-US" sz="1600"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a:t>
            </a:r>
          </a:p>
        </p:txBody>
      </p:sp>
      <p:sp>
        <p:nvSpPr>
          <p:cNvPr id="2" name="矩形 1"/>
          <p:cNvSpPr/>
          <p:nvPr/>
        </p:nvSpPr>
        <p:spPr>
          <a:xfrm>
            <a:off x="838622" y="1629594"/>
            <a:ext cx="6092825" cy="460375"/>
          </a:xfrm>
          <a:prstGeom prst="rect">
            <a:avLst/>
          </a:prstGeom>
        </p:spPr>
        <p:txBody>
          <a:bodyPr>
            <a:spAutoFit/>
          </a:bodyPr>
          <a:lstStyle/>
          <a:p>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第二步：准备数据</a:t>
            </a:r>
            <a:endParaRPr lang="zh-CN" altLang="en-US" dirty="0"/>
          </a:p>
        </p:txBody>
      </p:sp>
      <p:pic>
        <p:nvPicPr>
          <p:cNvPr id="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606" t="16421" r="10637" b="7851"/>
          <a:stretch/>
        </p:blipFill>
        <p:spPr bwMode="auto">
          <a:xfrm>
            <a:off x="11279782" y="45418"/>
            <a:ext cx="720080" cy="719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262558" y="1032214"/>
            <a:ext cx="8784976" cy="460375"/>
          </a:xfrm>
          <a:prstGeom prst="rect">
            <a:avLst/>
          </a:prstGeom>
        </p:spPr>
        <p:txBody>
          <a:bodyPr wrap="square">
            <a:spAutoFit/>
          </a:bodyPr>
          <a:lstStyle/>
          <a:p>
            <a:pPr indent="300355" eaLnBrk="0" hangingPunct="0">
              <a:tabLst>
                <a:tab pos="457200" algn="l"/>
              </a:tabLst>
              <a:defRPr/>
            </a:pP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案例</a:t>
            </a: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：用文字云展示开发语言的使用比例</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27904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b="1" dirty="0">
                <a:solidFill>
                  <a:schemeClr val="tx1">
                    <a:lumMod val="65000"/>
                    <a:lumOff val="35000"/>
                  </a:schemeClr>
                </a:solidFill>
                <a:latin typeface="+mj-ea"/>
              </a:rPr>
              <a:t>4.</a:t>
            </a:r>
            <a:r>
              <a:rPr lang="zh-CN" altLang="en-US" b="1" dirty="0">
                <a:solidFill>
                  <a:schemeClr val="tx1">
                    <a:lumMod val="65000"/>
                    <a:lumOff val="35000"/>
                  </a:schemeClr>
                </a:solidFill>
                <a:latin typeface="+mj-ea"/>
              </a:rPr>
              <a:t>用文字云展示开发语言的使用比例</a:t>
            </a:r>
            <a:endParaRPr lang="zh-CN" altLang="en-US" sz="2800" b="1" dirty="0"/>
          </a:p>
        </p:txBody>
      </p:sp>
      <p:sp>
        <p:nvSpPr>
          <p:cNvPr id="5" name="矩形 4"/>
          <p:cNvSpPr/>
          <p:nvPr/>
        </p:nvSpPr>
        <p:spPr>
          <a:xfrm>
            <a:off x="2713330" y="2853730"/>
            <a:ext cx="7570470" cy="1077218"/>
          </a:xfrm>
          <a:prstGeom prst="rect">
            <a:avLst/>
          </a:prstGeom>
        </p:spPr>
        <p:txBody>
          <a:bodyPr wrap="square">
            <a:spAutoFit/>
          </a:bodyPr>
          <a:lstStyle/>
          <a:p>
            <a:pPr indent="300355" eaLnBrk="0" hangingPunct="0">
              <a:tabLst>
                <a:tab pos="457200" algn="l"/>
              </a:tabLst>
              <a:defRPr/>
            </a:pPr>
            <a:r>
              <a:rPr lang="en-US" altLang="zh-CN" sz="1600" b="1" dirty="0" smtClean="0">
                <a:solidFill>
                  <a:schemeClr val="tx1">
                    <a:lumMod val="85000"/>
                    <a:lumOff val="15000"/>
                  </a:schemeClr>
                </a:solidFill>
                <a:latin typeface="微软雅黑" panose="020B0503020204020204" pitchFamily="34" charset="-122"/>
                <a:ea typeface="微软雅黑" panose="020B0503020204020204" pitchFamily="34" charset="-122"/>
              </a:rPr>
              <a:t>2.2 </a:t>
            </a:r>
            <a:r>
              <a:rPr lang="zh-CN" altLang="en-US" sz="1600" b="1" dirty="0" smtClean="0">
                <a:solidFill>
                  <a:schemeClr val="tx1">
                    <a:lumMod val="85000"/>
                    <a:lumOff val="15000"/>
                  </a:schemeClr>
                </a:solidFill>
                <a:latin typeface="微软雅黑" panose="020B0503020204020204" pitchFamily="34" charset="-122"/>
                <a:ea typeface="微软雅黑" panose="020B0503020204020204" pitchFamily="34" charset="-122"/>
              </a:rPr>
              <a:t>加工数据</a:t>
            </a:r>
            <a:endParaRPr lang="en-US" altLang="zh-CN" sz="1600" b="1"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indent="300355" eaLnBrk="0" hangingPunct="0">
              <a:tabLst>
                <a:tab pos="457200" algn="l"/>
              </a:tabLst>
              <a:defRPr/>
            </a:pPr>
            <a:r>
              <a:rPr lang="en-US" altLang="zh-CN" sz="1600" dirty="0" err="1" smtClean="0">
                <a:solidFill>
                  <a:schemeClr val="tx1">
                    <a:lumMod val="85000"/>
                    <a:lumOff val="15000"/>
                  </a:schemeClr>
                </a:solidFill>
                <a:latin typeface="微软雅黑" panose="020B0503020204020204" pitchFamily="34" charset="-122"/>
                <a:ea typeface="微软雅黑" panose="020B0503020204020204" pitchFamily="34" charset="-122"/>
              </a:rPr>
              <a:t>var</a:t>
            </a:r>
            <a:r>
              <a:rPr lang="en-US" altLang="zh-CN" sz="1600"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list=</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tags.map</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(function(word){</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dirty="0" smtClean="0">
                <a:solidFill>
                  <a:schemeClr val="tx1">
                    <a:lumMod val="85000"/>
                    <a:lumOff val="15000"/>
                  </a:schemeClr>
                </a:solidFill>
                <a:latin typeface="微软雅黑" panose="020B0503020204020204" pitchFamily="34" charset="-122"/>
                <a:ea typeface="微软雅黑" panose="020B0503020204020204" pitchFamily="34" charset="-122"/>
              </a:rPr>
              <a:t>   return </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[word[0],</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Math.round</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(word[1]/10000)];</a:t>
            </a:r>
          </a:p>
          <a:p>
            <a:pPr indent="300355" eaLnBrk="0" hangingPunct="0">
              <a:tabLst>
                <a:tab pos="457200" algn="l"/>
              </a:tabLst>
              <a:defRPr/>
            </a:pPr>
            <a:r>
              <a:rPr lang="en-US" altLang="zh-CN" sz="1600" dirty="0" smtClean="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838622" y="1629594"/>
            <a:ext cx="6092825" cy="460375"/>
          </a:xfrm>
          <a:prstGeom prst="rect">
            <a:avLst/>
          </a:prstGeom>
        </p:spPr>
        <p:txBody>
          <a:bodyPr>
            <a:spAutoFit/>
          </a:bodyPr>
          <a:lstStyle/>
          <a:p>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第二步：准备数据</a:t>
            </a:r>
            <a:endParaRPr lang="zh-CN" altLang="en-US" dirty="0"/>
          </a:p>
        </p:txBody>
      </p:sp>
      <p:pic>
        <p:nvPicPr>
          <p:cNvPr id="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606" t="16421" r="10637" b="7851"/>
          <a:stretch/>
        </p:blipFill>
        <p:spPr bwMode="auto">
          <a:xfrm>
            <a:off x="11279782" y="45418"/>
            <a:ext cx="720080" cy="719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262558" y="1032214"/>
            <a:ext cx="8784976" cy="460375"/>
          </a:xfrm>
          <a:prstGeom prst="rect">
            <a:avLst/>
          </a:prstGeom>
        </p:spPr>
        <p:txBody>
          <a:bodyPr wrap="square">
            <a:spAutoFit/>
          </a:bodyPr>
          <a:lstStyle/>
          <a:p>
            <a:pPr indent="300355" eaLnBrk="0" hangingPunct="0">
              <a:tabLst>
                <a:tab pos="457200" algn="l"/>
              </a:tabLst>
              <a:defRPr/>
            </a:pP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案例</a:t>
            </a: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：用文字云展示开发语言的使用比例</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983625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b="1" dirty="0">
                <a:solidFill>
                  <a:schemeClr val="tx1">
                    <a:lumMod val="65000"/>
                    <a:lumOff val="35000"/>
                  </a:schemeClr>
                </a:solidFill>
                <a:latin typeface="+mj-ea"/>
              </a:rPr>
              <a:t>4.</a:t>
            </a:r>
            <a:r>
              <a:rPr lang="zh-CN" altLang="en-US" b="1" dirty="0">
                <a:solidFill>
                  <a:schemeClr val="tx1">
                    <a:lumMod val="65000"/>
                    <a:lumOff val="35000"/>
                  </a:schemeClr>
                </a:solidFill>
                <a:latin typeface="+mj-ea"/>
              </a:rPr>
              <a:t>用文字云展示开发语言的使用比例</a:t>
            </a:r>
            <a:endParaRPr lang="zh-CN" altLang="en-US" sz="2800" b="1" dirty="0"/>
          </a:p>
        </p:txBody>
      </p:sp>
      <p:sp>
        <p:nvSpPr>
          <p:cNvPr id="2" name="矩形 1"/>
          <p:cNvSpPr/>
          <p:nvPr/>
        </p:nvSpPr>
        <p:spPr>
          <a:xfrm>
            <a:off x="838622" y="1629594"/>
            <a:ext cx="6092825" cy="460375"/>
          </a:xfrm>
          <a:prstGeom prst="rect">
            <a:avLst/>
          </a:prstGeom>
        </p:spPr>
        <p:txBody>
          <a:bodyPr>
            <a:spAutoFit/>
          </a:bodyPr>
          <a:lstStyle/>
          <a:p>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第三步</a:t>
            </a:r>
            <a:r>
              <a:rPr lang="en-US" altLang="zh-CN"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添加需要的标签</a:t>
            </a:r>
            <a:endParaRPr lang="zh-CN" dirty="0"/>
          </a:p>
        </p:txBody>
      </p:sp>
      <p:sp>
        <p:nvSpPr>
          <p:cNvPr id="5" name="矩形 4"/>
          <p:cNvSpPr/>
          <p:nvPr/>
        </p:nvSpPr>
        <p:spPr>
          <a:xfrm>
            <a:off x="262558" y="1032214"/>
            <a:ext cx="8784976" cy="460375"/>
          </a:xfrm>
          <a:prstGeom prst="rect">
            <a:avLst/>
          </a:prstGeom>
        </p:spPr>
        <p:txBody>
          <a:bodyPr wrap="square">
            <a:spAutoFit/>
          </a:bodyPr>
          <a:lstStyle/>
          <a:p>
            <a:pPr indent="300355" eaLnBrk="0" hangingPunct="0">
              <a:tabLst>
                <a:tab pos="457200" algn="l"/>
              </a:tabLst>
              <a:defRPr/>
            </a:pP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案例：用文字云展示开发语言的使用比例</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397000" y="3169920"/>
            <a:ext cx="9973945" cy="1477328"/>
          </a:xfrm>
          <a:prstGeom prst="rect">
            <a:avLst/>
          </a:prstGeom>
          <a:noFill/>
        </p:spPr>
        <p:txBody>
          <a:bodyPr wrap="square" rtlCol="0" anchor="t">
            <a:spAutoFit/>
          </a:bodyPr>
          <a:lstStyle/>
          <a:p>
            <a:r>
              <a:rPr lang="en-US" altLang="zh-CN" sz="1800" b="1" dirty="0"/>
              <a:t>3.1</a:t>
            </a:r>
            <a:r>
              <a:rPr lang="zh-CN" altLang="en-US" sz="1800" b="1" dirty="0"/>
              <a:t>定义样式</a:t>
            </a:r>
          </a:p>
          <a:p>
            <a:r>
              <a:rPr lang="en-US" altLang="zh-CN" sz="1800" dirty="0" smtClean="0"/>
              <a:t>&lt;</a:t>
            </a:r>
            <a:r>
              <a:rPr lang="en-US" altLang="zh-CN" sz="1800" dirty="0"/>
              <a:t>style&gt;</a:t>
            </a:r>
          </a:p>
          <a:p>
            <a:r>
              <a:rPr lang="en-US" altLang="zh-CN" sz="1800" dirty="0" smtClean="0"/>
              <a:t>     #</a:t>
            </a:r>
            <a:r>
              <a:rPr lang="en-US" altLang="zh-CN" sz="1800" dirty="0"/>
              <a:t>cloud { border-radius:3px;border:1px solid #d0d0d0; }</a:t>
            </a:r>
          </a:p>
          <a:p>
            <a:r>
              <a:rPr lang="en-US" altLang="zh-CN" sz="1800" dirty="0" smtClean="0"/>
              <a:t>      #</a:t>
            </a:r>
            <a:r>
              <a:rPr lang="en-US" altLang="zh-CN" sz="1800" dirty="0"/>
              <a:t>cloud span { cursor: pointer; }</a:t>
            </a:r>
          </a:p>
          <a:p>
            <a:r>
              <a:rPr lang="en-US" altLang="zh-CN" sz="1800" dirty="0" smtClean="0"/>
              <a:t>&lt;/</a:t>
            </a:r>
            <a:r>
              <a:rPr lang="en-US" altLang="zh-CN" sz="1800" dirty="0"/>
              <a:t>style&gt;</a:t>
            </a:r>
            <a:endParaRPr lang="zh-CN" altLang="en-US" sz="1800" dirty="0"/>
          </a:p>
        </p:txBody>
      </p:sp>
      <p:pic>
        <p:nvPicPr>
          <p:cNvPr id="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606" t="16421" r="10637" b="7851"/>
          <a:stretch/>
        </p:blipFill>
        <p:spPr bwMode="auto">
          <a:xfrm>
            <a:off x="11279782" y="45418"/>
            <a:ext cx="720080" cy="719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483975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b="1" dirty="0">
                <a:solidFill>
                  <a:schemeClr val="tx1">
                    <a:lumMod val="65000"/>
                    <a:lumOff val="35000"/>
                  </a:schemeClr>
                </a:solidFill>
                <a:latin typeface="+mj-ea"/>
              </a:rPr>
              <a:t>4.</a:t>
            </a:r>
            <a:r>
              <a:rPr lang="zh-CN" altLang="en-US" b="1" dirty="0">
                <a:solidFill>
                  <a:schemeClr val="tx1">
                    <a:lumMod val="65000"/>
                    <a:lumOff val="35000"/>
                  </a:schemeClr>
                </a:solidFill>
                <a:latin typeface="+mj-ea"/>
              </a:rPr>
              <a:t>用文字云展示开发语言的使用比例</a:t>
            </a:r>
            <a:endParaRPr lang="zh-CN" altLang="en-US" sz="2800" b="1" dirty="0"/>
          </a:p>
        </p:txBody>
      </p:sp>
      <p:sp>
        <p:nvSpPr>
          <p:cNvPr id="2" name="矩形 1"/>
          <p:cNvSpPr/>
          <p:nvPr/>
        </p:nvSpPr>
        <p:spPr>
          <a:xfrm>
            <a:off x="838622" y="1629594"/>
            <a:ext cx="6092825" cy="460375"/>
          </a:xfrm>
          <a:prstGeom prst="rect">
            <a:avLst/>
          </a:prstGeom>
        </p:spPr>
        <p:txBody>
          <a:bodyPr>
            <a:spAutoFit/>
          </a:bodyPr>
          <a:lstStyle/>
          <a:p>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第三步</a:t>
            </a:r>
            <a:r>
              <a:rPr lang="en-US" altLang="zh-CN"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添加需要的标签</a:t>
            </a:r>
            <a:endParaRPr lang="zh-CN" altLang="zh-CN" dirty="0"/>
          </a:p>
        </p:txBody>
      </p:sp>
      <p:sp>
        <p:nvSpPr>
          <p:cNvPr id="5" name="矩形 4"/>
          <p:cNvSpPr/>
          <p:nvPr/>
        </p:nvSpPr>
        <p:spPr>
          <a:xfrm>
            <a:off x="262558" y="1032214"/>
            <a:ext cx="8784976" cy="460375"/>
          </a:xfrm>
          <a:prstGeom prst="rect">
            <a:avLst/>
          </a:prstGeom>
        </p:spPr>
        <p:txBody>
          <a:bodyPr wrap="square">
            <a:spAutoFit/>
          </a:bodyPr>
          <a:lstStyle/>
          <a:p>
            <a:pPr indent="300355" eaLnBrk="0" hangingPunct="0">
              <a:tabLst>
                <a:tab pos="457200" algn="l"/>
              </a:tabLst>
              <a:defRPr/>
            </a:pP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案例：用文字云展示开发语言的使用比例</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811620" y="3141762"/>
            <a:ext cx="9500780" cy="584775"/>
          </a:xfrm>
          <a:prstGeom prst="rect">
            <a:avLst/>
          </a:prstGeom>
          <a:noFill/>
        </p:spPr>
        <p:txBody>
          <a:bodyPr wrap="square" rtlCol="0" anchor="t">
            <a:spAutoFit/>
          </a:bodyPr>
          <a:lstStyle/>
          <a:p>
            <a:r>
              <a:rPr lang="en-US" altLang="zh-CN" sz="1800" b="1" dirty="0" smtClean="0"/>
              <a:t>3.2</a:t>
            </a:r>
            <a:r>
              <a:rPr lang="zh-CN" altLang="en-US" sz="1800" b="1" dirty="0" smtClean="0"/>
              <a:t>添加标签</a:t>
            </a:r>
            <a:endParaRPr lang="en-US" altLang="zh-CN" sz="1800" b="1" dirty="0" smtClean="0"/>
          </a:p>
          <a:p>
            <a:r>
              <a:rPr lang="en-US" altLang="zh-CN" sz="1400" dirty="0" smtClean="0"/>
              <a:t>&lt;div </a:t>
            </a:r>
            <a:r>
              <a:rPr lang="en-US" altLang="zh-CN" sz="1400" dirty="0"/>
              <a:t>id="cloud" style="width:640px;height:450px;position:relative</a:t>
            </a:r>
            <a:r>
              <a:rPr lang="en-US" altLang="zh-CN" sz="1400" dirty="0" smtClean="0"/>
              <a:t>;"&gt;&lt;/</a:t>
            </a:r>
            <a:r>
              <a:rPr lang="en-US" altLang="zh-CN" sz="1400" dirty="0"/>
              <a:t>div&gt;</a:t>
            </a:r>
            <a:endParaRPr lang="zh-CN" altLang="en-US" sz="1400" dirty="0"/>
          </a:p>
        </p:txBody>
      </p:sp>
      <p:pic>
        <p:nvPicPr>
          <p:cNvPr id="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606" t="16421" r="10637" b="7851"/>
          <a:stretch/>
        </p:blipFill>
        <p:spPr bwMode="auto">
          <a:xfrm>
            <a:off x="11279782" y="45418"/>
            <a:ext cx="720080" cy="719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70234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b="1" dirty="0" smtClean="0">
                <a:solidFill>
                  <a:schemeClr val="tx1">
                    <a:lumMod val="65000"/>
                    <a:lumOff val="35000"/>
                  </a:schemeClr>
                </a:solidFill>
                <a:latin typeface="+mj-ea"/>
              </a:rPr>
              <a:t>1.</a:t>
            </a:r>
            <a:r>
              <a:rPr lang="zh-CN" altLang="en-US" b="1" dirty="0" smtClean="0">
                <a:solidFill>
                  <a:schemeClr val="tx1">
                    <a:lumMod val="65000"/>
                    <a:lumOff val="35000"/>
                  </a:schemeClr>
                </a:solidFill>
                <a:latin typeface="+mj-ea"/>
              </a:rPr>
              <a:t>用</a:t>
            </a:r>
            <a:r>
              <a:rPr lang="en-US" altLang="zh-CN" b="1" dirty="0">
                <a:solidFill>
                  <a:schemeClr val="tx1">
                    <a:lumMod val="65000"/>
                    <a:lumOff val="35000"/>
                  </a:schemeClr>
                </a:solidFill>
                <a:latin typeface="+mj-ea"/>
              </a:rPr>
              <a:t>tree map</a:t>
            </a:r>
            <a:r>
              <a:rPr lang="zh-CN" altLang="en-US" b="1" dirty="0">
                <a:solidFill>
                  <a:schemeClr val="tx1">
                    <a:lumMod val="65000"/>
                    <a:lumOff val="35000"/>
                  </a:schemeClr>
                </a:solidFill>
                <a:latin typeface="+mj-ea"/>
              </a:rPr>
              <a:t>图像化图层</a:t>
            </a:r>
            <a:endParaRPr lang="zh-CN" altLang="en-US" sz="2800" b="1" dirty="0"/>
          </a:p>
        </p:txBody>
      </p:sp>
      <p:sp>
        <p:nvSpPr>
          <p:cNvPr id="4" name="矩形 3"/>
          <p:cNvSpPr/>
          <p:nvPr/>
        </p:nvSpPr>
        <p:spPr>
          <a:xfrm>
            <a:off x="262558" y="1032214"/>
            <a:ext cx="3712274" cy="461665"/>
          </a:xfrm>
          <a:prstGeom prst="rect">
            <a:avLst/>
          </a:prstGeom>
        </p:spPr>
        <p:txBody>
          <a:bodyPr wrap="square">
            <a:spAutoFit/>
          </a:bodyPr>
          <a:lstStyle/>
          <a:p>
            <a:pPr indent="300355" eaLnBrk="0" hangingPunct="0">
              <a:tabLst>
                <a:tab pos="457200" algn="l"/>
              </a:tabLst>
              <a:defRPr/>
            </a:pPr>
            <a:r>
              <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rPr>
              <a:t>Tree map</a:t>
            </a: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基础</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26" name="Picture 2" descr="https://pic3.zhimg.com/80/afa7cf270a995758974bb641dfb39692_720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0760" y="3014980"/>
            <a:ext cx="4953000" cy="34671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977404" y="1701602"/>
            <a:ext cx="10729192" cy="1200329"/>
          </a:xfrm>
          <a:prstGeom prst="rect">
            <a:avLst/>
          </a:prstGeom>
        </p:spPr>
        <p:txBody>
          <a:bodyPr wrap="square">
            <a:spAutoFit/>
          </a:bodyPr>
          <a:lstStyle/>
          <a:p>
            <a:pPr indent="300355" eaLnBrk="0" hangingPunct="0">
              <a:tabLst>
                <a:tab pos="457200" algn="l"/>
              </a:tabLst>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我们常常把数据想象成有层级的，并且在一些情况中，层级本身就是可视化的一个重要方面。</a:t>
            </a:r>
            <a:r>
              <a:rPr lang="en-US" altLang="zh-CN" dirty="0" smtClean="0">
                <a:solidFill>
                  <a:schemeClr val="tx1">
                    <a:lumMod val="85000"/>
                    <a:lumOff val="15000"/>
                  </a:schemeClr>
                </a:solidFill>
                <a:latin typeface="微软雅黑" panose="020B0503020204020204" pitchFamily="34" charset="-122"/>
                <a:ea typeface="微软雅黑" panose="020B0503020204020204" pitchFamily="34" charset="-122"/>
              </a:rPr>
              <a:t>Tree map</a:t>
            </a:r>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用面积表示数据的数值，并且通过在它们的父级中嵌套的下级区域来表明层级。</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7" name="Picture 2" descr="https://pic3.zhimg.com/80/afa7cf270a995758974bb641dfb39692_720w.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80488" y="117426"/>
            <a:ext cx="864096" cy="6048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b="1" dirty="0">
                <a:solidFill>
                  <a:schemeClr val="tx1">
                    <a:lumMod val="65000"/>
                    <a:lumOff val="35000"/>
                  </a:schemeClr>
                </a:solidFill>
                <a:latin typeface="+mj-ea"/>
              </a:rPr>
              <a:t>4.</a:t>
            </a:r>
            <a:r>
              <a:rPr lang="zh-CN" altLang="en-US" b="1" dirty="0">
                <a:solidFill>
                  <a:schemeClr val="tx1">
                    <a:lumMod val="65000"/>
                    <a:lumOff val="35000"/>
                  </a:schemeClr>
                </a:solidFill>
                <a:latin typeface="+mj-ea"/>
              </a:rPr>
              <a:t>用文字云展示开发语言的使用比例</a:t>
            </a:r>
            <a:endParaRPr lang="zh-CN" altLang="en-US" sz="2800" b="1" dirty="0"/>
          </a:p>
        </p:txBody>
      </p:sp>
      <p:sp>
        <p:nvSpPr>
          <p:cNvPr id="2" name="矩形 1"/>
          <p:cNvSpPr/>
          <p:nvPr/>
        </p:nvSpPr>
        <p:spPr>
          <a:xfrm>
            <a:off x="838622" y="1629594"/>
            <a:ext cx="6092825" cy="460375"/>
          </a:xfrm>
          <a:prstGeom prst="rect">
            <a:avLst/>
          </a:prstGeom>
        </p:spPr>
        <p:txBody>
          <a:bodyPr>
            <a:spAutoFit/>
          </a:bodyPr>
          <a:lstStyle/>
          <a:p>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第四步</a:t>
            </a:r>
            <a:r>
              <a:rPr lang="en-US" altLang="zh-CN"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创建一个简单的云</a:t>
            </a:r>
            <a:endPar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262559" y="3606215"/>
            <a:ext cx="5472608" cy="338554"/>
          </a:xfrm>
          <a:prstGeom prst="rect">
            <a:avLst/>
          </a:prstGeom>
        </p:spPr>
        <p:txBody>
          <a:bodyPr wrap="square">
            <a:spAutoFit/>
          </a:bodyPr>
          <a:lstStyle/>
          <a:p>
            <a:r>
              <a:rPr lang="en-US" sz="1600" b="1" dirty="0" err="1"/>
              <a:t>WordCloud</a:t>
            </a:r>
            <a:r>
              <a:rPr lang="en-US" sz="1600" b="1" dirty="0"/>
              <a:t>(</a:t>
            </a:r>
            <a:r>
              <a:rPr lang="en-US" sz="1600" b="1" dirty="0" err="1"/>
              <a:t>document.getElementById</a:t>
            </a:r>
            <a:r>
              <a:rPr lang="en-US" sz="1600" b="1" dirty="0"/>
              <a:t>("cloud"),{</a:t>
            </a:r>
            <a:r>
              <a:rPr lang="en-US" sz="1600" b="1" dirty="0" err="1"/>
              <a:t>list:list</a:t>
            </a:r>
            <a:r>
              <a:rPr lang="en-US" sz="1600" b="1" dirty="0"/>
              <a:t>});</a:t>
            </a:r>
            <a:endParaRPr sz="1600" b="1" dirty="0" smtClean="0"/>
          </a:p>
        </p:txBody>
      </p:sp>
      <p:sp>
        <p:nvSpPr>
          <p:cNvPr id="5" name="矩形 4"/>
          <p:cNvSpPr/>
          <p:nvPr/>
        </p:nvSpPr>
        <p:spPr>
          <a:xfrm>
            <a:off x="262558" y="1032214"/>
            <a:ext cx="8784976" cy="460375"/>
          </a:xfrm>
          <a:prstGeom prst="rect">
            <a:avLst/>
          </a:prstGeom>
        </p:spPr>
        <p:txBody>
          <a:bodyPr wrap="square">
            <a:spAutoFit/>
          </a:bodyPr>
          <a:lstStyle/>
          <a:p>
            <a:pPr indent="300355" eaLnBrk="0" hangingPunct="0">
              <a:tabLst>
                <a:tab pos="457200" algn="l"/>
              </a:tabLst>
              <a:defRPr/>
            </a:pP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案例：用文字云展示开发语言的使用比例</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606" t="16421" r="10637" b="7851"/>
          <a:stretch/>
        </p:blipFill>
        <p:spPr bwMode="auto">
          <a:xfrm>
            <a:off x="11279782" y="45418"/>
            <a:ext cx="720080" cy="719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40571" t="7775" r="41161" b="53985"/>
          <a:stretch/>
        </p:blipFill>
        <p:spPr bwMode="auto">
          <a:xfrm>
            <a:off x="6383238" y="2421682"/>
            <a:ext cx="5388163" cy="3830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449992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b="1" dirty="0">
                <a:solidFill>
                  <a:schemeClr val="tx1">
                    <a:lumMod val="65000"/>
                    <a:lumOff val="35000"/>
                  </a:schemeClr>
                </a:solidFill>
                <a:latin typeface="+mj-ea"/>
              </a:rPr>
              <a:t>4.</a:t>
            </a:r>
            <a:r>
              <a:rPr lang="zh-CN" altLang="en-US" b="1" dirty="0">
                <a:solidFill>
                  <a:schemeClr val="tx1">
                    <a:lumMod val="65000"/>
                    <a:lumOff val="35000"/>
                  </a:schemeClr>
                </a:solidFill>
                <a:latin typeface="+mj-ea"/>
              </a:rPr>
              <a:t>用文字云展示开发语言的使用比例</a:t>
            </a:r>
            <a:endParaRPr lang="zh-CN" altLang="en-US" sz="2800" b="1" dirty="0"/>
          </a:p>
        </p:txBody>
      </p:sp>
      <p:sp>
        <p:nvSpPr>
          <p:cNvPr id="5" name="矩形 4"/>
          <p:cNvSpPr/>
          <p:nvPr/>
        </p:nvSpPr>
        <p:spPr>
          <a:xfrm>
            <a:off x="323215" y="2113280"/>
            <a:ext cx="11927840" cy="4524315"/>
          </a:xfrm>
          <a:prstGeom prst="rect">
            <a:avLst/>
          </a:prstGeom>
        </p:spPr>
        <p:txBody>
          <a:bodyPr wrap="square">
            <a:spAutoFit/>
          </a:bodyPr>
          <a:lstStyle/>
          <a:p>
            <a:pPr indent="300355" eaLnBrk="0" hangingPunct="0">
              <a:tabLst>
                <a:tab pos="457200" algn="l"/>
              </a:tabLst>
              <a:defRPr/>
            </a:pPr>
            <a:r>
              <a:rPr lang="en-US" sz="1800" b="1" dirty="0" smtClean="0">
                <a:solidFill>
                  <a:schemeClr val="tx1">
                    <a:lumMod val="85000"/>
                    <a:lumOff val="15000"/>
                  </a:schemeClr>
                </a:solidFill>
                <a:latin typeface="微软雅黑" panose="020B0503020204020204" pitchFamily="34" charset="-122"/>
                <a:ea typeface="微软雅黑" panose="020B0503020204020204" pitchFamily="34" charset="-122"/>
              </a:rPr>
              <a:t>5.1 </a:t>
            </a:r>
            <a:r>
              <a:rPr lang="zh-CN" altLang="en-US" sz="1800" b="1" dirty="0" smtClean="0">
                <a:solidFill>
                  <a:schemeClr val="tx1">
                    <a:lumMod val="85000"/>
                    <a:lumOff val="15000"/>
                  </a:schemeClr>
                </a:solidFill>
                <a:latin typeface="微软雅黑" panose="020B0503020204020204" pitchFamily="34" charset="-122"/>
                <a:ea typeface="微软雅黑" panose="020B0503020204020204" pitchFamily="34" charset="-122"/>
              </a:rPr>
              <a:t>添加标签</a:t>
            </a:r>
            <a:endParaRPr lang="en-US" altLang="zh-CN" sz="1800" b="1"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indent="300355" eaLnBrk="0" hangingPunct="0">
              <a:tabLst>
                <a:tab pos="457200" algn="l"/>
              </a:tabLst>
              <a:defRPr/>
            </a:pPr>
            <a:r>
              <a:rPr lang="en-US" sz="1800" dirty="0">
                <a:solidFill>
                  <a:schemeClr val="tx1">
                    <a:lumMod val="85000"/>
                    <a:lumOff val="15000"/>
                  </a:schemeClr>
                </a:solidFill>
                <a:latin typeface="微软雅黑" panose="020B0503020204020204" pitchFamily="34" charset="-122"/>
                <a:ea typeface="微软雅黑" panose="020B0503020204020204" pitchFamily="34" charset="-122"/>
              </a:rPr>
              <a:t>&lt;div id="details" style="width:640px;text-align:center;line-height:2em;margin-top:0.5em"&gt;&lt;/div</a:t>
            </a:r>
            <a:r>
              <a:rPr lang="en-US" sz="1800" dirty="0" smtClean="0">
                <a:solidFill>
                  <a:schemeClr val="tx1">
                    <a:lumMod val="85000"/>
                    <a:lumOff val="15000"/>
                  </a:schemeClr>
                </a:solidFill>
                <a:latin typeface="微软雅黑" panose="020B0503020204020204" pitchFamily="34" charset="-122"/>
                <a:ea typeface="微软雅黑" panose="020B0503020204020204" pitchFamily="34" charset="-122"/>
              </a:rPr>
              <a:t>&gt;</a:t>
            </a:r>
          </a:p>
          <a:p>
            <a:pPr indent="300355" eaLnBrk="0" hangingPunct="0">
              <a:tabLst>
                <a:tab pos="457200" algn="l"/>
              </a:tabLst>
              <a:defRPr/>
            </a:pPr>
            <a:r>
              <a:rPr lang="en-US" sz="1800" b="1" dirty="0" smtClean="0">
                <a:solidFill>
                  <a:schemeClr val="tx1">
                    <a:lumMod val="85000"/>
                    <a:lumOff val="15000"/>
                  </a:schemeClr>
                </a:solidFill>
                <a:latin typeface="微软雅黑" panose="020B0503020204020204" pitchFamily="34" charset="-122"/>
                <a:ea typeface="微软雅黑" panose="020B0503020204020204" pitchFamily="34" charset="-122"/>
              </a:rPr>
              <a:t>5.2 </a:t>
            </a:r>
            <a:r>
              <a:rPr lang="zh-CN" altLang="en-US" sz="1800" b="1" dirty="0" smtClean="0">
                <a:solidFill>
                  <a:schemeClr val="tx1">
                    <a:lumMod val="85000"/>
                    <a:lumOff val="15000"/>
                  </a:schemeClr>
                </a:solidFill>
                <a:latin typeface="微软雅黑" panose="020B0503020204020204" pitchFamily="34" charset="-122"/>
                <a:ea typeface="微软雅黑" panose="020B0503020204020204" pitchFamily="34" charset="-122"/>
              </a:rPr>
              <a:t>添加交互代码</a:t>
            </a:r>
            <a:endParaRPr lang="en-US" altLang="zh-CN" sz="1800" b="1"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indent="300355" eaLnBrk="0" hangingPunct="0">
              <a:tabLst>
                <a:tab pos="457200" algn="l"/>
              </a:tabLst>
              <a:defRPr/>
            </a:pPr>
            <a:r>
              <a:rPr lang="en-US" sz="1800" dirty="0" err="1">
                <a:solidFill>
                  <a:schemeClr val="tx1">
                    <a:lumMod val="85000"/>
                    <a:lumOff val="15000"/>
                  </a:schemeClr>
                </a:solidFill>
                <a:latin typeface="微软雅黑" panose="020B0503020204020204" pitchFamily="34" charset="-122"/>
                <a:ea typeface="微软雅黑" panose="020B0503020204020204" pitchFamily="34" charset="-122"/>
              </a:rPr>
              <a:t>var</a:t>
            </a:r>
            <a:r>
              <a:rPr lang="en-US" sz="1800" dirty="0">
                <a:solidFill>
                  <a:schemeClr val="tx1">
                    <a:lumMod val="85000"/>
                    <a:lumOff val="15000"/>
                  </a:schemeClr>
                </a:solidFill>
                <a:latin typeface="微软雅黑" panose="020B0503020204020204" pitchFamily="34" charset="-122"/>
                <a:ea typeface="微软雅黑" panose="020B0503020204020204" pitchFamily="34" charset="-122"/>
              </a:rPr>
              <a:t> clicked = function(</a:t>
            </a:r>
            <a:r>
              <a:rPr lang="en-US" sz="1800" dirty="0" err="1">
                <a:solidFill>
                  <a:schemeClr val="tx1">
                    <a:lumMod val="85000"/>
                    <a:lumOff val="15000"/>
                  </a:schemeClr>
                </a:solidFill>
                <a:latin typeface="微软雅黑" panose="020B0503020204020204" pitchFamily="34" charset="-122"/>
                <a:ea typeface="微软雅黑" panose="020B0503020204020204" pitchFamily="34" charset="-122"/>
              </a:rPr>
              <a:t>ev</a:t>
            </a:r>
            <a:r>
              <a:rPr lang="en-US" sz="1800" dirty="0">
                <a:solidFill>
                  <a:schemeClr val="tx1">
                    <a:lumMod val="85000"/>
                    <a:lumOff val="15000"/>
                  </a:schemeClr>
                </a:solidFill>
                <a:latin typeface="微软雅黑" panose="020B0503020204020204" pitchFamily="34" charset="-122"/>
                <a:ea typeface="微软雅黑" panose="020B0503020204020204" pitchFamily="34" charset="-122"/>
              </a:rPr>
              <a:t>) {</a:t>
            </a:r>
          </a:p>
          <a:p>
            <a:pPr indent="300355" eaLnBrk="0" hangingPunct="0">
              <a:tabLst>
                <a:tab pos="457200" algn="l"/>
              </a:tabLst>
              <a:defRPr/>
            </a:pPr>
            <a:r>
              <a:rPr lang="en-US" sz="18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sz="1800" dirty="0" smtClean="0">
                <a:solidFill>
                  <a:schemeClr val="tx1">
                    <a:lumMod val="85000"/>
                    <a:lumOff val="15000"/>
                  </a:schemeClr>
                </a:solidFill>
                <a:latin typeface="微软雅黑" panose="020B0503020204020204" pitchFamily="34" charset="-122"/>
                <a:ea typeface="微软雅黑" panose="020B0503020204020204" pitchFamily="34" charset="-122"/>
              </a:rPr>
              <a:t>if </a:t>
            </a:r>
            <a:r>
              <a:rPr lang="en-US" sz="18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sz="1800" dirty="0" err="1">
                <a:solidFill>
                  <a:schemeClr val="tx1">
                    <a:lumMod val="85000"/>
                    <a:lumOff val="15000"/>
                  </a:schemeClr>
                </a:solidFill>
                <a:latin typeface="微软雅黑" panose="020B0503020204020204" pitchFamily="34" charset="-122"/>
                <a:ea typeface="微软雅黑" panose="020B0503020204020204" pitchFamily="34" charset="-122"/>
              </a:rPr>
              <a:t>ev.target.nodeName</a:t>
            </a:r>
            <a:r>
              <a:rPr lang="en-US" sz="1800" dirty="0">
                <a:solidFill>
                  <a:schemeClr val="tx1">
                    <a:lumMod val="85000"/>
                    <a:lumOff val="15000"/>
                  </a:schemeClr>
                </a:solidFill>
                <a:latin typeface="微软雅黑" panose="020B0503020204020204" pitchFamily="34" charset="-122"/>
                <a:ea typeface="微软雅黑" panose="020B0503020204020204" pitchFamily="34" charset="-122"/>
              </a:rPr>
              <a:t> === "SPAN") {</a:t>
            </a:r>
          </a:p>
          <a:p>
            <a:pPr indent="300355" eaLnBrk="0" hangingPunct="0">
              <a:tabLst>
                <a:tab pos="457200" algn="l"/>
              </a:tabLst>
              <a:defRPr/>
            </a:pPr>
            <a:r>
              <a:rPr lang="en-US" sz="18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sz="1800"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en-US" sz="1800" dirty="0" err="1" smtClean="0">
                <a:solidFill>
                  <a:schemeClr val="tx1">
                    <a:lumMod val="85000"/>
                    <a:lumOff val="15000"/>
                  </a:schemeClr>
                </a:solidFill>
                <a:latin typeface="微软雅黑" panose="020B0503020204020204" pitchFamily="34" charset="-122"/>
                <a:ea typeface="微软雅黑" panose="020B0503020204020204" pitchFamily="34" charset="-122"/>
              </a:rPr>
              <a:t>var</a:t>
            </a:r>
            <a:r>
              <a:rPr lang="en-US" sz="1800"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en-US" sz="1800" dirty="0">
                <a:solidFill>
                  <a:schemeClr val="tx1">
                    <a:lumMod val="85000"/>
                    <a:lumOff val="15000"/>
                  </a:schemeClr>
                </a:solidFill>
                <a:latin typeface="微软雅黑" panose="020B0503020204020204" pitchFamily="34" charset="-122"/>
                <a:ea typeface="微软雅黑" panose="020B0503020204020204" pitchFamily="34" charset="-122"/>
              </a:rPr>
              <a:t>tag = </a:t>
            </a:r>
            <a:r>
              <a:rPr lang="en-US" sz="1800" dirty="0" err="1">
                <a:solidFill>
                  <a:schemeClr val="tx1">
                    <a:lumMod val="85000"/>
                    <a:lumOff val="15000"/>
                  </a:schemeClr>
                </a:solidFill>
                <a:latin typeface="微软雅黑" panose="020B0503020204020204" pitchFamily="34" charset="-122"/>
                <a:ea typeface="微软雅黑" panose="020B0503020204020204" pitchFamily="34" charset="-122"/>
              </a:rPr>
              <a:t>ev.target.textContent</a:t>
            </a:r>
            <a:r>
              <a:rPr lang="en-US" sz="1800" dirty="0">
                <a:solidFill>
                  <a:schemeClr val="tx1">
                    <a:lumMod val="85000"/>
                    <a:lumOff val="15000"/>
                  </a:schemeClr>
                </a:solidFill>
                <a:latin typeface="微软雅黑" panose="020B0503020204020204" pitchFamily="34" charset="-122"/>
                <a:ea typeface="微软雅黑" panose="020B0503020204020204" pitchFamily="34" charset="-122"/>
              </a:rPr>
              <a:t>;</a:t>
            </a:r>
          </a:p>
          <a:p>
            <a:pPr indent="300355" eaLnBrk="0" hangingPunct="0">
              <a:tabLst>
                <a:tab pos="457200" algn="l"/>
              </a:tabLst>
              <a:defRPr/>
            </a:pPr>
            <a:r>
              <a:rPr lang="en-US" sz="18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sz="1800"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en-US" sz="1800" dirty="0" err="1" smtClean="0">
                <a:solidFill>
                  <a:schemeClr val="tx1">
                    <a:lumMod val="85000"/>
                    <a:lumOff val="15000"/>
                  </a:schemeClr>
                </a:solidFill>
                <a:latin typeface="微软雅黑" panose="020B0503020204020204" pitchFamily="34" charset="-122"/>
                <a:ea typeface="微软雅黑" panose="020B0503020204020204" pitchFamily="34" charset="-122"/>
              </a:rPr>
              <a:t>var</a:t>
            </a:r>
            <a:r>
              <a:rPr lang="en-US" sz="1800"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en-US" sz="1800" dirty="0" err="1">
                <a:solidFill>
                  <a:schemeClr val="tx1">
                    <a:lumMod val="85000"/>
                    <a:lumOff val="15000"/>
                  </a:schemeClr>
                </a:solidFill>
                <a:latin typeface="微软雅黑" panose="020B0503020204020204" pitchFamily="34" charset="-122"/>
                <a:ea typeface="微软雅黑" panose="020B0503020204020204" pitchFamily="34" charset="-122"/>
              </a:rPr>
              <a:t>tagElem</a:t>
            </a:r>
            <a:r>
              <a:rPr lang="en-US" sz="1800" dirty="0">
                <a:solidFill>
                  <a:schemeClr val="tx1">
                    <a:lumMod val="85000"/>
                    <a:lumOff val="15000"/>
                  </a:schemeClr>
                </a:solidFill>
                <a:latin typeface="微软雅黑" panose="020B0503020204020204" pitchFamily="34" charset="-122"/>
                <a:ea typeface="微软雅黑" panose="020B0503020204020204" pitchFamily="34" charset="-122"/>
              </a:rPr>
              <a:t>;</a:t>
            </a:r>
          </a:p>
          <a:p>
            <a:pPr indent="300355" eaLnBrk="0" hangingPunct="0">
              <a:tabLst>
                <a:tab pos="457200" algn="l"/>
              </a:tabLst>
              <a:defRPr/>
            </a:pPr>
            <a:r>
              <a:rPr lang="en-US" sz="18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sz="1800" dirty="0" smtClean="0">
                <a:solidFill>
                  <a:schemeClr val="tx1">
                    <a:lumMod val="85000"/>
                    <a:lumOff val="15000"/>
                  </a:schemeClr>
                </a:solidFill>
                <a:latin typeface="微软雅黑" panose="020B0503020204020204" pitchFamily="34" charset="-122"/>
                <a:ea typeface="微软雅黑" panose="020B0503020204020204" pitchFamily="34" charset="-122"/>
              </a:rPr>
              <a:t>    if </a:t>
            </a:r>
            <a:r>
              <a:rPr lang="en-US" sz="18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sz="1800" dirty="0" err="1">
                <a:solidFill>
                  <a:schemeClr val="tx1">
                    <a:lumMod val="85000"/>
                    <a:lumOff val="15000"/>
                  </a:schemeClr>
                </a:solidFill>
                <a:latin typeface="微软雅黑" panose="020B0503020204020204" pitchFamily="34" charset="-122"/>
                <a:ea typeface="微软雅黑" panose="020B0503020204020204" pitchFamily="34" charset="-122"/>
              </a:rPr>
              <a:t>tags.some</a:t>
            </a:r>
            <a:r>
              <a:rPr lang="en-US" sz="1800" dirty="0">
                <a:solidFill>
                  <a:schemeClr val="tx1">
                    <a:lumMod val="85000"/>
                    <a:lumOff val="15000"/>
                  </a:schemeClr>
                </a:solidFill>
                <a:latin typeface="微软雅黑" panose="020B0503020204020204" pitchFamily="34" charset="-122"/>
                <a:ea typeface="微软雅黑" panose="020B0503020204020204" pitchFamily="34" charset="-122"/>
              </a:rPr>
              <a:t>(function(el) { if (el[0] === tag) {</a:t>
            </a:r>
            <a:r>
              <a:rPr lang="en-US" sz="1800" dirty="0" err="1">
                <a:solidFill>
                  <a:schemeClr val="tx1">
                    <a:lumMod val="85000"/>
                    <a:lumOff val="15000"/>
                  </a:schemeClr>
                </a:solidFill>
                <a:latin typeface="微软雅黑" panose="020B0503020204020204" pitchFamily="34" charset="-122"/>
                <a:ea typeface="微软雅黑" panose="020B0503020204020204" pitchFamily="34" charset="-122"/>
              </a:rPr>
              <a:t>tagElem</a:t>
            </a:r>
            <a:r>
              <a:rPr lang="en-US" sz="1800" dirty="0">
                <a:solidFill>
                  <a:schemeClr val="tx1">
                    <a:lumMod val="85000"/>
                    <a:lumOff val="15000"/>
                  </a:schemeClr>
                </a:solidFill>
                <a:latin typeface="微软雅黑" panose="020B0503020204020204" pitchFamily="34" charset="-122"/>
                <a:ea typeface="微软雅黑" panose="020B0503020204020204" pitchFamily="34" charset="-122"/>
              </a:rPr>
              <a:t> = el; return true;} return false; })) {</a:t>
            </a:r>
          </a:p>
          <a:p>
            <a:pPr indent="300355" eaLnBrk="0" hangingPunct="0">
              <a:tabLst>
                <a:tab pos="457200" algn="l"/>
              </a:tabLst>
              <a:defRPr/>
            </a:pPr>
            <a:r>
              <a:rPr lang="en-US" sz="18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sz="1800" dirty="0" err="1" smtClean="0">
                <a:solidFill>
                  <a:schemeClr val="tx1">
                    <a:lumMod val="85000"/>
                    <a:lumOff val="15000"/>
                  </a:schemeClr>
                </a:solidFill>
                <a:latin typeface="微软雅黑" panose="020B0503020204020204" pitchFamily="34" charset="-122"/>
                <a:ea typeface="微软雅黑" panose="020B0503020204020204" pitchFamily="34" charset="-122"/>
              </a:rPr>
              <a:t>document.getElementById</a:t>
            </a:r>
            <a:r>
              <a:rPr lang="en-US" sz="1800" dirty="0">
                <a:solidFill>
                  <a:schemeClr val="tx1">
                    <a:lumMod val="85000"/>
                    <a:lumOff val="15000"/>
                  </a:schemeClr>
                </a:solidFill>
                <a:latin typeface="微软雅黑" panose="020B0503020204020204" pitchFamily="34" charset="-122"/>
                <a:ea typeface="微软雅黑" panose="020B0503020204020204" pitchFamily="34" charset="-122"/>
              </a:rPr>
              <a:t>("details").</a:t>
            </a:r>
            <a:r>
              <a:rPr lang="en-US" sz="1800" dirty="0" err="1">
                <a:solidFill>
                  <a:schemeClr val="tx1">
                    <a:lumMod val="85000"/>
                    <a:lumOff val="15000"/>
                  </a:schemeClr>
                </a:solidFill>
                <a:latin typeface="微软雅黑" panose="020B0503020204020204" pitchFamily="34" charset="-122"/>
                <a:ea typeface="微软雅黑" panose="020B0503020204020204" pitchFamily="34" charset="-122"/>
              </a:rPr>
              <a:t>innerText</a:t>
            </a:r>
            <a:r>
              <a:rPr lang="en-US" sz="1800" dirty="0">
                <a:solidFill>
                  <a:schemeClr val="tx1">
                    <a:lumMod val="85000"/>
                    <a:lumOff val="15000"/>
                  </a:schemeClr>
                </a:solidFill>
                <a:latin typeface="微软雅黑" panose="020B0503020204020204" pitchFamily="34" charset="-122"/>
                <a:ea typeface="微软雅黑" panose="020B0503020204020204" pitchFamily="34" charset="-122"/>
              </a:rPr>
              <a:t> = "There were " + </a:t>
            </a:r>
            <a:r>
              <a:rPr lang="en-US" sz="1800" dirty="0" err="1">
                <a:solidFill>
                  <a:schemeClr val="tx1">
                    <a:lumMod val="85000"/>
                    <a:lumOff val="15000"/>
                  </a:schemeClr>
                </a:solidFill>
                <a:latin typeface="微软雅黑" panose="020B0503020204020204" pitchFamily="34" charset="-122"/>
                <a:ea typeface="微软雅黑" panose="020B0503020204020204" pitchFamily="34" charset="-122"/>
              </a:rPr>
              <a:t>tagElem</a:t>
            </a:r>
            <a:r>
              <a:rPr lang="en-US" sz="1800" dirty="0">
                <a:solidFill>
                  <a:schemeClr val="tx1">
                    <a:lumMod val="85000"/>
                    <a:lumOff val="15000"/>
                  </a:schemeClr>
                </a:solidFill>
                <a:latin typeface="微软雅黑" panose="020B0503020204020204" pitchFamily="34" charset="-122"/>
                <a:ea typeface="微软雅黑" panose="020B0503020204020204" pitchFamily="34" charset="-122"/>
              </a:rPr>
              <a:t>[1] + </a:t>
            </a:r>
          </a:p>
          <a:p>
            <a:pPr indent="300355" eaLnBrk="0" hangingPunct="0">
              <a:tabLst>
                <a:tab pos="457200" algn="l"/>
              </a:tabLst>
              <a:defRPr/>
            </a:pPr>
            <a:r>
              <a:rPr lang="en-US" sz="18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sz="1800"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en-US" sz="1800" dirty="0">
                <a:solidFill>
                  <a:schemeClr val="tx1">
                    <a:lumMod val="85000"/>
                    <a:lumOff val="15000"/>
                  </a:schemeClr>
                </a:solidFill>
                <a:latin typeface="微软雅黑" panose="020B0503020204020204" pitchFamily="34" charset="-122"/>
                <a:ea typeface="微软雅黑" panose="020B0503020204020204" pitchFamily="34" charset="-122"/>
              </a:rPr>
              <a:t>Stack Overflow questions tagged “" + tag + </a:t>
            </a:r>
            <a:r>
              <a:rPr lang="en-US" sz="1800" dirty="0" smtClean="0">
                <a:solidFill>
                  <a:schemeClr val="tx1">
                    <a:lumMod val="85000"/>
                    <a:lumOff val="15000"/>
                  </a:schemeClr>
                </a:solidFill>
                <a:latin typeface="微软雅黑" panose="020B0503020204020204" pitchFamily="34" charset="-122"/>
                <a:ea typeface="微软雅黑" panose="020B0503020204020204" pitchFamily="34" charset="-122"/>
              </a:rPr>
              <a:t>"”";</a:t>
            </a:r>
          </a:p>
          <a:p>
            <a:pPr indent="300355" eaLnBrk="0" hangingPunct="0">
              <a:tabLst>
                <a:tab pos="457200" algn="l"/>
              </a:tabLst>
              <a:defRPr/>
            </a:pPr>
            <a:r>
              <a:rPr lang="en-US" sz="18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sz="1800" dirty="0" smtClean="0">
                <a:solidFill>
                  <a:schemeClr val="tx1">
                    <a:lumMod val="85000"/>
                    <a:lumOff val="15000"/>
                  </a:schemeClr>
                </a:solidFill>
                <a:latin typeface="微软雅黑" panose="020B0503020204020204" pitchFamily="34" charset="-122"/>
                <a:ea typeface="微软雅黑" panose="020B0503020204020204" pitchFamily="34" charset="-122"/>
              </a:rPr>
              <a:t>      }</a:t>
            </a:r>
          </a:p>
          <a:p>
            <a:pPr indent="300355" eaLnBrk="0" hangingPunct="0">
              <a:tabLst>
                <a:tab pos="457200" algn="l"/>
              </a:tabLst>
              <a:defRPr/>
            </a:pPr>
            <a:r>
              <a:rPr lang="en-US" sz="18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sz="1800" dirty="0" smtClean="0">
                <a:solidFill>
                  <a:schemeClr val="tx1">
                    <a:lumMod val="85000"/>
                    <a:lumOff val="15000"/>
                  </a:schemeClr>
                </a:solidFill>
                <a:latin typeface="微软雅黑" panose="020B0503020204020204" pitchFamily="34" charset="-122"/>
                <a:ea typeface="微软雅黑" panose="020B0503020204020204" pitchFamily="34" charset="-122"/>
              </a:rPr>
              <a:t> } </a:t>
            </a:r>
            <a:r>
              <a:rPr lang="en-US" sz="1800" dirty="0">
                <a:solidFill>
                  <a:schemeClr val="tx1">
                    <a:lumMod val="85000"/>
                    <a:lumOff val="15000"/>
                  </a:schemeClr>
                </a:solidFill>
                <a:latin typeface="微软雅黑" panose="020B0503020204020204" pitchFamily="34" charset="-122"/>
                <a:ea typeface="微软雅黑" panose="020B0503020204020204" pitchFamily="34" charset="-122"/>
              </a:rPr>
              <a:t>else {</a:t>
            </a:r>
          </a:p>
          <a:p>
            <a:pPr indent="300355" eaLnBrk="0" hangingPunct="0">
              <a:tabLst>
                <a:tab pos="457200" algn="l"/>
              </a:tabLst>
              <a:defRPr/>
            </a:pPr>
            <a:r>
              <a:rPr lang="en-US" sz="18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sz="1800"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en-US" sz="1800" dirty="0" err="1" smtClean="0">
                <a:solidFill>
                  <a:schemeClr val="tx1">
                    <a:lumMod val="85000"/>
                    <a:lumOff val="15000"/>
                  </a:schemeClr>
                </a:solidFill>
                <a:latin typeface="微软雅黑" panose="020B0503020204020204" pitchFamily="34" charset="-122"/>
                <a:ea typeface="微软雅黑" panose="020B0503020204020204" pitchFamily="34" charset="-122"/>
              </a:rPr>
              <a:t>document.getElementById</a:t>
            </a:r>
            <a:r>
              <a:rPr lang="en-US" sz="1800" dirty="0">
                <a:solidFill>
                  <a:schemeClr val="tx1">
                    <a:lumMod val="85000"/>
                    <a:lumOff val="15000"/>
                  </a:schemeClr>
                </a:solidFill>
                <a:latin typeface="微软雅黑" panose="020B0503020204020204" pitchFamily="34" charset="-122"/>
                <a:ea typeface="微软雅黑" panose="020B0503020204020204" pitchFamily="34" charset="-122"/>
              </a:rPr>
              <a:t>("details").</a:t>
            </a:r>
            <a:r>
              <a:rPr lang="en-US" sz="1800" dirty="0" err="1">
                <a:solidFill>
                  <a:schemeClr val="tx1">
                    <a:lumMod val="85000"/>
                    <a:lumOff val="15000"/>
                  </a:schemeClr>
                </a:solidFill>
                <a:latin typeface="微软雅黑" panose="020B0503020204020204" pitchFamily="34" charset="-122"/>
                <a:ea typeface="微软雅黑" panose="020B0503020204020204" pitchFamily="34" charset="-122"/>
              </a:rPr>
              <a:t>innerText</a:t>
            </a:r>
            <a:r>
              <a:rPr lang="en-US" sz="1800" dirty="0">
                <a:solidFill>
                  <a:schemeClr val="tx1">
                    <a:lumMod val="85000"/>
                    <a:lumOff val="15000"/>
                  </a:schemeClr>
                </a:solidFill>
                <a:latin typeface="微软雅黑" panose="020B0503020204020204" pitchFamily="34" charset="-122"/>
                <a:ea typeface="微软雅黑" panose="020B0503020204020204" pitchFamily="34" charset="-122"/>
              </a:rPr>
              <a:t> = "";</a:t>
            </a:r>
          </a:p>
          <a:p>
            <a:pPr indent="300355" eaLnBrk="0" hangingPunct="0">
              <a:tabLst>
                <a:tab pos="457200" algn="l"/>
              </a:tabLst>
              <a:defRPr/>
            </a:pPr>
            <a:r>
              <a:rPr lang="en-US" sz="18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sz="1800" dirty="0" smtClean="0">
                <a:solidFill>
                  <a:schemeClr val="tx1">
                    <a:lumMod val="85000"/>
                    <a:lumOff val="15000"/>
                  </a:schemeClr>
                </a:solidFill>
                <a:latin typeface="微软雅黑" panose="020B0503020204020204" pitchFamily="34" charset="-122"/>
                <a:ea typeface="微软雅黑" panose="020B0503020204020204" pitchFamily="34" charset="-122"/>
              </a:rPr>
              <a:t> }</a:t>
            </a:r>
            <a:endParaRPr lang="en-US" sz="1800" dirty="0">
              <a:solidFill>
                <a:schemeClr val="tx1">
                  <a:lumMod val="85000"/>
                  <a:lumOff val="15000"/>
                </a:schemeClr>
              </a:solidFill>
              <a:latin typeface="微软雅黑" panose="020B0503020204020204" pitchFamily="34" charset="-122"/>
              <a:ea typeface="微软雅黑" panose="020B0503020204020204" pitchFamily="34" charset="-122"/>
            </a:endParaRPr>
          </a:p>
          <a:p>
            <a:pPr indent="300355" eaLnBrk="0" hangingPunct="0">
              <a:tabLst>
                <a:tab pos="457200" algn="l"/>
              </a:tabLst>
              <a:defRPr/>
            </a:pPr>
            <a:r>
              <a:rPr lang="en-US" sz="1800" dirty="0" smtClean="0">
                <a:solidFill>
                  <a:schemeClr val="tx1">
                    <a:lumMod val="85000"/>
                    <a:lumOff val="15000"/>
                  </a:schemeClr>
                </a:solidFill>
                <a:latin typeface="微软雅黑" panose="020B0503020204020204" pitchFamily="34" charset="-122"/>
                <a:ea typeface="微软雅黑" panose="020B0503020204020204" pitchFamily="34" charset="-122"/>
              </a:rPr>
              <a:t> }</a:t>
            </a:r>
            <a:endParaRPr lang="en-US" sz="1800" dirty="0">
              <a:solidFill>
                <a:schemeClr val="tx1">
                  <a:lumMod val="85000"/>
                  <a:lumOff val="15000"/>
                </a:schemeClr>
              </a:solidFill>
              <a:latin typeface="微软雅黑" panose="020B0503020204020204" pitchFamily="34" charset="-122"/>
              <a:ea typeface="微软雅黑" panose="020B0503020204020204" pitchFamily="34" charset="-122"/>
            </a:endParaRPr>
          </a:p>
          <a:p>
            <a:pPr indent="300355" eaLnBrk="0" hangingPunct="0">
              <a:tabLst>
                <a:tab pos="457200" algn="l"/>
              </a:tabLst>
              <a:defRPr/>
            </a:pPr>
            <a:r>
              <a:rPr lang="en-US" sz="1800"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en-US" sz="1800" dirty="0" err="1" smtClean="0">
                <a:solidFill>
                  <a:schemeClr val="tx1">
                    <a:lumMod val="85000"/>
                    <a:lumOff val="15000"/>
                  </a:schemeClr>
                </a:solidFill>
                <a:latin typeface="微软雅黑" panose="020B0503020204020204" pitchFamily="34" charset="-122"/>
                <a:ea typeface="微软雅黑" panose="020B0503020204020204" pitchFamily="34" charset="-122"/>
              </a:rPr>
              <a:t>document.getElementById</a:t>
            </a:r>
            <a:r>
              <a:rPr lang="en-US" sz="1800" dirty="0">
                <a:solidFill>
                  <a:schemeClr val="tx1">
                    <a:lumMod val="85000"/>
                    <a:lumOff val="15000"/>
                  </a:schemeClr>
                </a:solidFill>
                <a:latin typeface="微软雅黑" panose="020B0503020204020204" pitchFamily="34" charset="-122"/>
                <a:ea typeface="微软雅黑" panose="020B0503020204020204" pitchFamily="34" charset="-122"/>
              </a:rPr>
              <a:t>("cloud").</a:t>
            </a:r>
            <a:r>
              <a:rPr lang="en-US" sz="1800" dirty="0" err="1">
                <a:solidFill>
                  <a:schemeClr val="tx1">
                    <a:lumMod val="85000"/>
                    <a:lumOff val="15000"/>
                  </a:schemeClr>
                </a:solidFill>
                <a:latin typeface="微软雅黑" panose="020B0503020204020204" pitchFamily="34" charset="-122"/>
                <a:ea typeface="微软雅黑" panose="020B0503020204020204" pitchFamily="34" charset="-122"/>
              </a:rPr>
              <a:t>addEventListener</a:t>
            </a:r>
            <a:r>
              <a:rPr lang="en-US" sz="1800" dirty="0">
                <a:solidFill>
                  <a:schemeClr val="tx1">
                    <a:lumMod val="85000"/>
                    <a:lumOff val="15000"/>
                  </a:schemeClr>
                </a:solidFill>
                <a:latin typeface="微软雅黑" panose="020B0503020204020204" pitchFamily="34" charset="-122"/>
                <a:ea typeface="微软雅黑" panose="020B0503020204020204" pitchFamily="34" charset="-122"/>
              </a:rPr>
              <a:t>("click", clicked)</a:t>
            </a:r>
            <a:endParaRPr sz="1800"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838622" y="1557586"/>
            <a:ext cx="6092825" cy="460375"/>
          </a:xfrm>
          <a:prstGeom prst="rect">
            <a:avLst/>
          </a:prstGeom>
        </p:spPr>
        <p:txBody>
          <a:bodyPr>
            <a:spAutoFit/>
          </a:bodyPr>
          <a:lstStyle/>
          <a:p>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第五步</a:t>
            </a:r>
            <a:r>
              <a:rPr lang="en-US" altLang="zh-CN"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添加交互</a:t>
            </a:r>
            <a:endParaRPr lang="zh-CN" altLang="en-US" dirty="0"/>
          </a:p>
        </p:txBody>
      </p:sp>
      <p:sp>
        <p:nvSpPr>
          <p:cNvPr id="7" name="矩形 6"/>
          <p:cNvSpPr/>
          <p:nvPr/>
        </p:nvSpPr>
        <p:spPr>
          <a:xfrm>
            <a:off x="262558" y="1032214"/>
            <a:ext cx="8784976" cy="460375"/>
          </a:xfrm>
          <a:prstGeom prst="rect">
            <a:avLst/>
          </a:prstGeom>
        </p:spPr>
        <p:txBody>
          <a:bodyPr wrap="square">
            <a:spAutoFit/>
          </a:bodyPr>
          <a:lstStyle/>
          <a:p>
            <a:pPr indent="300355" eaLnBrk="0" hangingPunct="0">
              <a:tabLst>
                <a:tab pos="457200" algn="l"/>
              </a:tabLst>
              <a:defRPr/>
            </a:pP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案例：用文字云展示开发语言的使用比例</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9"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606" t="16421" r="10637" b="7851"/>
          <a:stretch/>
        </p:blipFill>
        <p:spPr bwMode="auto">
          <a:xfrm>
            <a:off x="11279782" y="45418"/>
            <a:ext cx="720080" cy="719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997133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b="1" dirty="0">
                <a:solidFill>
                  <a:schemeClr val="tx1">
                    <a:lumMod val="65000"/>
                    <a:lumOff val="35000"/>
                  </a:schemeClr>
                </a:solidFill>
                <a:latin typeface="+mj-ea"/>
              </a:rPr>
              <a:t>4.</a:t>
            </a:r>
            <a:r>
              <a:rPr lang="zh-CN" altLang="en-US" b="1" dirty="0">
                <a:solidFill>
                  <a:schemeClr val="tx1">
                    <a:lumMod val="65000"/>
                    <a:lumOff val="35000"/>
                  </a:schemeClr>
                </a:solidFill>
                <a:latin typeface="+mj-ea"/>
              </a:rPr>
              <a:t>用文字云展示开发语言的使用比例</a:t>
            </a:r>
            <a:endParaRPr lang="zh-CN" altLang="en-US" sz="2800" b="1" dirty="0"/>
          </a:p>
        </p:txBody>
      </p:sp>
      <p:sp>
        <p:nvSpPr>
          <p:cNvPr id="2" name="矩形 1"/>
          <p:cNvSpPr/>
          <p:nvPr/>
        </p:nvSpPr>
        <p:spPr>
          <a:xfrm>
            <a:off x="838622" y="1557586"/>
            <a:ext cx="6092825" cy="460375"/>
          </a:xfrm>
          <a:prstGeom prst="rect">
            <a:avLst/>
          </a:prstGeom>
        </p:spPr>
        <p:txBody>
          <a:bodyPr>
            <a:spAutoFit/>
          </a:bodyPr>
          <a:lstStyle/>
          <a:p>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第五步</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添加交互</a:t>
            </a:r>
            <a:endParaRPr lang="zh-CN" altLang="en-US" dirty="0"/>
          </a:p>
        </p:txBody>
      </p:sp>
      <p:sp>
        <p:nvSpPr>
          <p:cNvPr id="8" name="矩形 7"/>
          <p:cNvSpPr/>
          <p:nvPr/>
        </p:nvSpPr>
        <p:spPr>
          <a:xfrm>
            <a:off x="262558" y="1032214"/>
            <a:ext cx="8784976" cy="460375"/>
          </a:xfrm>
          <a:prstGeom prst="rect">
            <a:avLst/>
          </a:prstGeom>
        </p:spPr>
        <p:txBody>
          <a:bodyPr wrap="square">
            <a:spAutoFit/>
          </a:bodyPr>
          <a:lstStyle/>
          <a:p>
            <a:pPr indent="300355" eaLnBrk="0" hangingPunct="0">
              <a:tabLst>
                <a:tab pos="457200" algn="l"/>
              </a:tabLst>
              <a:defRPr/>
            </a:pP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案例：用文字云展示开发语言的使用比例</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606" t="16421" r="10637" b="7851"/>
          <a:stretch/>
        </p:blipFill>
        <p:spPr bwMode="auto">
          <a:xfrm>
            <a:off x="11279782" y="45418"/>
            <a:ext cx="720080" cy="719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40558" t="8947" r="41003" b="50166"/>
          <a:stretch/>
        </p:blipFill>
        <p:spPr bwMode="auto">
          <a:xfrm>
            <a:off x="2710830" y="2041327"/>
            <a:ext cx="6336704" cy="4772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858653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b="1" dirty="0">
                <a:solidFill>
                  <a:schemeClr val="tx1">
                    <a:lumMod val="65000"/>
                    <a:lumOff val="35000"/>
                  </a:schemeClr>
                </a:solidFill>
                <a:latin typeface="+mj-ea"/>
              </a:rPr>
              <a:t>4.</a:t>
            </a:r>
            <a:r>
              <a:rPr lang="zh-CN" altLang="en-US" b="1" dirty="0">
                <a:solidFill>
                  <a:schemeClr val="tx1">
                    <a:lumMod val="65000"/>
                    <a:lumOff val="35000"/>
                  </a:schemeClr>
                </a:solidFill>
                <a:latin typeface="+mj-ea"/>
              </a:rPr>
              <a:t>用文字云展示开发语言的使用比例</a:t>
            </a:r>
            <a:endParaRPr lang="zh-CN" altLang="en-US" sz="2800" b="1" dirty="0"/>
          </a:p>
        </p:txBody>
      </p:sp>
      <p:sp>
        <p:nvSpPr>
          <p:cNvPr id="4" name="矩形 3"/>
          <p:cNvSpPr/>
          <p:nvPr/>
        </p:nvSpPr>
        <p:spPr>
          <a:xfrm>
            <a:off x="262558" y="1032214"/>
            <a:ext cx="3712274" cy="461665"/>
          </a:xfrm>
          <a:prstGeom prst="rect">
            <a:avLst/>
          </a:prstGeom>
        </p:spPr>
        <p:txBody>
          <a:bodyPr wrap="square">
            <a:spAutoFit/>
          </a:bodyPr>
          <a:lstStyle/>
          <a:p>
            <a:pPr indent="300355" eaLnBrk="0" hangingPunct="0">
              <a:tabLst>
                <a:tab pos="457200" algn="l"/>
              </a:tabLst>
              <a:defRPr/>
            </a:pP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课堂练习</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811017" y="1989634"/>
            <a:ext cx="10684789" cy="460375"/>
          </a:xfrm>
          <a:prstGeom prst="rect">
            <a:avLst/>
          </a:prstGeom>
        </p:spPr>
        <p:txBody>
          <a:bodyPr wrap="square">
            <a:spAutoFit/>
          </a:bodyPr>
          <a:lstStyle/>
          <a:p>
            <a:r>
              <a:rPr lang="zh-CN" altLang="en-US" dirty="0" smtClean="0"/>
              <a:t>         </a:t>
            </a:r>
            <a:r>
              <a:rPr lang="zh-CN" dirty="0" smtClean="0"/>
              <a:t>请</a:t>
            </a:r>
            <a:r>
              <a:rPr lang="zh-CN" dirty="0" smtClean="0"/>
              <a:t>使用</a:t>
            </a:r>
            <a:r>
              <a:rPr lang="zh-CN" altLang="en-US" dirty="0" smtClean="0"/>
              <a:t>文字云把下图的内容模仿</a:t>
            </a:r>
            <a:r>
              <a:rPr lang="zh-CN" dirty="0" smtClean="0"/>
              <a:t>表示</a:t>
            </a:r>
            <a:r>
              <a:rPr lang="zh-CN" dirty="0" smtClean="0"/>
              <a:t>出来。</a:t>
            </a:r>
            <a:endParaRPr lang="zh-CN" dirty="0"/>
          </a:p>
        </p:txBody>
      </p:sp>
      <p:pic>
        <p:nvPicPr>
          <p:cNvPr id="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606" t="16421" r="10637" b="7851"/>
          <a:stretch/>
        </p:blipFill>
        <p:spPr bwMode="auto">
          <a:xfrm>
            <a:off x="11279782" y="45418"/>
            <a:ext cx="720080" cy="719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3561" t="15903" r="10550" b="7723"/>
          <a:stretch/>
        </p:blipFill>
        <p:spPr bwMode="auto">
          <a:xfrm>
            <a:off x="3934966" y="2565697"/>
            <a:ext cx="4068986" cy="4076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284050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p:cNvSpPr/>
          <p:nvPr/>
        </p:nvSpPr>
        <p:spPr>
          <a:xfrm>
            <a:off x="0" y="1797235"/>
            <a:ext cx="12190413" cy="27164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pic>
        <p:nvPicPr>
          <p:cNvPr id="74"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482" y="1355747"/>
            <a:ext cx="6170613" cy="372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5303118" y="2349500"/>
            <a:ext cx="6984776" cy="1308046"/>
          </a:xfrm>
          <a:prstGeom prst="rect">
            <a:avLst/>
          </a:prstGeom>
          <a:noFill/>
        </p:spPr>
        <p:txBody>
          <a:bodyPr wrap="square" lIns="121917" tIns="60958" rIns="121917" bIns="60958" rtlCol="0">
            <a:spAutoFit/>
          </a:bodyPr>
          <a:lstStyle/>
          <a:p>
            <a:pPr marL="0" lvl="1"/>
            <a:r>
              <a:rPr lang="zh-CN" altLang="en-US" sz="1900" b="1" dirty="0">
                <a:solidFill>
                  <a:schemeClr val="bg1"/>
                </a:solidFill>
                <a:latin typeface="微软雅黑" panose="020B0503020204020204" pitchFamily="34" charset="-122"/>
                <a:ea typeface="微软雅黑" panose="020B0503020204020204" pitchFamily="34" charset="-122"/>
              </a:rPr>
              <a:t> </a:t>
            </a:r>
            <a:r>
              <a:rPr lang="zh-CN" altLang="en-US" sz="3700" b="1" dirty="0" smtClean="0">
                <a:solidFill>
                  <a:schemeClr val="bg1"/>
                </a:solidFill>
                <a:latin typeface="微软雅黑" panose="020B0503020204020204" pitchFamily="34" charset="-122"/>
                <a:ea typeface="微软雅黑" panose="020B0503020204020204" pitchFamily="34" charset="-122"/>
              </a:rPr>
              <a:t>第五部分</a:t>
            </a:r>
            <a:endParaRPr lang="en-US" altLang="zh-CN" sz="3700" b="1" dirty="0">
              <a:solidFill>
                <a:schemeClr val="bg1"/>
              </a:solidFill>
              <a:latin typeface="微软雅黑" panose="020B0503020204020204" pitchFamily="34" charset="-122"/>
              <a:ea typeface="微软雅黑" panose="020B0503020204020204" pitchFamily="34" charset="-122"/>
            </a:endParaRPr>
          </a:p>
          <a:p>
            <a:pPr marL="0" lvl="1">
              <a:spcBef>
                <a:spcPts val="600"/>
              </a:spcBef>
            </a:pPr>
            <a:r>
              <a:rPr lang="zh-CN" altLang="en-US" sz="3500" b="1" dirty="0">
                <a:solidFill>
                  <a:schemeClr val="bg1"/>
                </a:solidFill>
                <a:latin typeface="微软雅黑" panose="020B0503020204020204" pitchFamily="34" charset="-122"/>
                <a:ea typeface="微软雅黑" panose="020B0503020204020204" pitchFamily="34" charset="-122"/>
              </a:rPr>
              <a:t>使用时间轴</a:t>
            </a:r>
            <a:r>
              <a:rPr lang="en-US" altLang="zh-CN" sz="3500" b="1" dirty="0">
                <a:solidFill>
                  <a:schemeClr val="bg1"/>
                </a:solidFill>
                <a:latin typeface="微软雅黑" panose="020B0503020204020204" pitchFamily="34" charset="-122"/>
                <a:ea typeface="微软雅黑" panose="020B0503020204020204" pitchFamily="34" charset="-122"/>
              </a:rPr>
              <a:t>Web</a:t>
            </a:r>
            <a:r>
              <a:rPr lang="zh-CN" altLang="en-US" sz="3500" b="1" dirty="0">
                <a:solidFill>
                  <a:schemeClr val="bg1"/>
                </a:solidFill>
                <a:latin typeface="微软雅黑" panose="020B0503020204020204" pitchFamily="34" charset="-122"/>
                <a:ea typeface="微软雅黑" panose="020B0503020204020204" pitchFamily="34" charset="-122"/>
              </a:rPr>
              <a:t>组件</a:t>
            </a:r>
          </a:p>
        </p:txBody>
      </p:sp>
      <p:pic>
        <p:nvPicPr>
          <p:cNvPr id="81"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10355" y="1797235"/>
            <a:ext cx="4291474" cy="2716422"/>
          </a:xfrm>
          <a:prstGeom prst="rect">
            <a:avLst/>
          </a:prstGeom>
          <a:blipFill>
            <a:blip r:embed="rId4"/>
            <a:stretch>
              <a:fillRect l="-5000" r="-5000"/>
            </a:stretch>
          </a:blipFill>
        </p:spPr>
      </p:pic>
    </p:spTree>
    <p:extLst>
      <p:ext uri="{BB962C8B-B14F-4D97-AF65-F5344CB8AC3E}">
        <p14:creationId xmlns:p14="http://schemas.microsoft.com/office/powerpoint/2010/main" val="292109680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b="1" dirty="0" smtClean="0">
                <a:solidFill>
                  <a:schemeClr val="tx1">
                    <a:lumMod val="65000"/>
                    <a:lumOff val="35000"/>
                  </a:schemeClr>
                </a:solidFill>
                <a:latin typeface="+mj-ea"/>
              </a:rPr>
              <a:t>5.</a:t>
            </a:r>
            <a:r>
              <a:rPr lang="zh-CN" altLang="en-US" b="1" dirty="0">
                <a:solidFill>
                  <a:schemeClr val="tx1">
                    <a:lumMod val="65000"/>
                    <a:lumOff val="35000"/>
                  </a:schemeClr>
                </a:solidFill>
                <a:latin typeface="+mj-ea"/>
              </a:rPr>
              <a:t>使用时间轴</a:t>
            </a:r>
            <a:r>
              <a:rPr lang="en-US" altLang="zh-CN" b="1" dirty="0">
                <a:solidFill>
                  <a:schemeClr val="tx1">
                    <a:lumMod val="65000"/>
                    <a:lumOff val="35000"/>
                  </a:schemeClr>
                </a:solidFill>
                <a:latin typeface="+mj-ea"/>
              </a:rPr>
              <a:t>Web</a:t>
            </a:r>
            <a:r>
              <a:rPr lang="zh-CN" altLang="en-US" b="1" dirty="0">
                <a:solidFill>
                  <a:schemeClr val="tx1">
                    <a:lumMod val="65000"/>
                    <a:lumOff val="35000"/>
                  </a:schemeClr>
                </a:solidFill>
                <a:latin typeface="+mj-ea"/>
              </a:rPr>
              <a:t>组件</a:t>
            </a:r>
            <a:endParaRPr lang="zh-CN" altLang="en-US" b="1" dirty="0">
              <a:solidFill>
                <a:schemeClr val="tx1">
                  <a:lumMod val="65000"/>
                  <a:lumOff val="35000"/>
                </a:schemeClr>
              </a:solidFill>
              <a:latin typeface="+mj-ea"/>
            </a:endParaRPr>
          </a:p>
        </p:txBody>
      </p:sp>
      <p:sp>
        <p:nvSpPr>
          <p:cNvPr id="4" name="矩形 3"/>
          <p:cNvSpPr/>
          <p:nvPr/>
        </p:nvSpPr>
        <p:spPr>
          <a:xfrm>
            <a:off x="262558" y="1032214"/>
            <a:ext cx="3712274" cy="460375"/>
          </a:xfrm>
          <a:prstGeom prst="rect">
            <a:avLst/>
          </a:prstGeom>
        </p:spPr>
        <p:txBody>
          <a:bodyPr wrap="square">
            <a:spAutoFit/>
          </a:bodyPr>
          <a:lstStyle/>
          <a:p>
            <a:pPr indent="300355" eaLnBrk="0" hangingPunct="0">
              <a:tabLst>
                <a:tab pos="457200" algn="l"/>
              </a:tabLst>
              <a:defRPr/>
            </a:pP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时间轴</a:t>
            </a:r>
            <a:r>
              <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rPr>
              <a:t>Web</a:t>
            </a: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组件基础</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5729932" y="1845618"/>
            <a:ext cx="5909890" cy="4524315"/>
          </a:xfrm>
          <a:prstGeom prst="rect">
            <a:avLst/>
          </a:prstGeom>
        </p:spPr>
        <p:txBody>
          <a:bodyPr wrap="square">
            <a:spAutoFit/>
          </a:bodyPr>
          <a:lstStyle/>
          <a:p>
            <a:pPr indent="300355" eaLnBrk="0" hangingPunct="0">
              <a:tabLst>
                <a:tab pos="457200" algn="l"/>
              </a:tabLst>
              <a:defRPr/>
            </a:pPr>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一个真正受欢迎的可视化界面的成功之处往往在与它们使用了类似讲故事的方法，先将有价值的数据从海量而繁杂的数据中提取出来，再配以合适的展示形式，让用户可以简单直观地看到内容丰富、重点清晰的数据，并留下深刻的印象。故事的叙述离不开时间线，数据的陈述同样呈时间线性。如果需要描述的数据中包含了魏毅时间性的数字标识，那么柱状图或者折线图就能很准确的描述。单如果数据中没有数字标识，这时</a:t>
            </a:r>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就可以使用时间轴来表示数据了。</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4338" name="Picture 2" descr="jQueryåå±å²æ¶é´è½´ç¹æ2842"/>
          <p:cNvPicPr>
            <a:picLocks noChangeAspect="1" noChangeArrowheads="1"/>
          </p:cNvPicPr>
          <p:nvPr/>
        </p:nvPicPr>
        <p:blipFill rotWithShape="1">
          <a:blip r:embed="rId3">
            <a:extLst>
              <a:ext uri="{28A0092B-C50C-407E-A947-70E740481C1C}">
                <a14:useLocalDpi xmlns:a14="http://schemas.microsoft.com/office/drawing/2010/main" val="0"/>
              </a:ext>
            </a:extLst>
          </a:blip>
          <a:srcRect l="25445" t="1804" r="25276"/>
          <a:stretch/>
        </p:blipFill>
        <p:spPr bwMode="auto">
          <a:xfrm>
            <a:off x="694606" y="1619014"/>
            <a:ext cx="4320480" cy="497752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jQueryåå±å²æ¶é´è½´ç¹æ284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5445" t="1804" r="25276"/>
          <a:stretch/>
        </p:blipFill>
        <p:spPr bwMode="auto">
          <a:xfrm>
            <a:off x="11423798" y="82638"/>
            <a:ext cx="562526" cy="648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79433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2558" y="1032214"/>
            <a:ext cx="8784976" cy="460375"/>
          </a:xfrm>
          <a:prstGeom prst="rect">
            <a:avLst/>
          </a:prstGeom>
        </p:spPr>
        <p:txBody>
          <a:bodyPr wrap="square">
            <a:spAutoFit/>
          </a:bodyPr>
          <a:lstStyle/>
          <a:p>
            <a:pPr indent="300355" eaLnBrk="0" hangingPunct="0">
              <a:tabLst>
                <a:tab pos="457200" algn="l"/>
              </a:tabLst>
              <a:defRPr/>
            </a:pP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案例</a:t>
            </a: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：用时间轴表示莎士比亚戏剧创作年表</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1743710" y="3260725"/>
            <a:ext cx="9264015" cy="584775"/>
          </a:xfrm>
          <a:prstGeom prst="rect">
            <a:avLst/>
          </a:prstGeom>
        </p:spPr>
        <p:txBody>
          <a:bodyPr wrap="square">
            <a:spAutoFit/>
          </a:bodyPr>
          <a:lstStyle/>
          <a:p>
            <a:pPr indent="300355" eaLnBrk="0" hangingPunct="0">
              <a:tabLst>
                <a:tab pos="457200" algn="l"/>
              </a:tabLst>
              <a:defRPr/>
            </a:pPr>
            <a:r>
              <a:rPr lang="en-US" sz="1600" dirty="0">
                <a:solidFill>
                  <a:schemeClr val="tx1">
                    <a:lumMod val="85000"/>
                    <a:lumOff val="15000"/>
                  </a:schemeClr>
                </a:solidFill>
                <a:latin typeface="微软雅黑" panose="020B0503020204020204" pitchFamily="34" charset="-122"/>
                <a:ea typeface="微软雅黑" panose="020B0503020204020204" pitchFamily="34" charset="-122"/>
              </a:rPr>
              <a:t>&lt;script </a:t>
            </a:r>
            <a:r>
              <a:rPr lang="en-US" sz="1600" dirty="0" err="1">
                <a:solidFill>
                  <a:schemeClr val="tx1">
                    <a:lumMod val="85000"/>
                    <a:lumOff val="15000"/>
                  </a:schemeClr>
                </a:solidFill>
                <a:latin typeface="微软雅黑" panose="020B0503020204020204" pitchFamily="34" charset="-122"/>
                <a:ea typeface="微软雅黑" panose="020B0503020204020204" pitchFamily="34" charset="-122"/>
              </a:rPr>
              <a:t>src</a:t>
            </a:r>
            <a:r>
              <a:rPr lang="en-US" sz="16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sz="1600" dirty="0" err="1">
                <a:solidFill>
                  <a:schemeClr val="tx1">
                    <a:lumMod val="85000"/>
                    <a:lumOff val="15000"/>
                  </a:schemeClr>
                </a:solidFill>
                <a:latin typeface="微软雅黑" panose="020B0503020204020204" pitchFamily="34" charset="-122"/>
                <a:ea typeface="微软雅黑" panose="020B0503020204020204" pitchFamily="34" charset="-122"/>
              </a:rPr>
              <a:t>js</a:t>
            </a:r>
            <a:r>
              <a:rPr lang="en-US" sz="1600" dirty="0">
                <a:solidFill>
                  <a:schemeClr val="tx1">
                    <a:lumMod val="85000"/>
                    <a:lumOff val="15000"/>
                  </a:schemeClr>
                </a:solidFill>
                <a:latin typeface="微软雅黑" panose="020B0503020204020204" pitchFamily="34" charset="-122"/>
                <a:ea typeface="微软雅黑" panose="020B0503020204020204" pitchFamily="34" charset="-122"/>
              </a:rPr>
              <a:t>/jquery.min.js" type="text/</a:t>
            </a:r>
            <a:r>
              <a:rPr lang="en-US" sz="1600" dirty="0" err="1">
                <a:solidFill>
                  <a:schemeClr val="tx1">
                    <a:lumMod val="85000"/>
                    <a:lumOff val="15000"/>
                  </a:schemeClr>
                </a:solidFill>
                <a:latin typeface="微软雅黑" panose="020B0503020204020204" pitchFamily="34" charset="-122"/>
                <a:ea typeface="微软雅黑" panose="020B0503020204020204" pitchFamily="34" charset="-122"/>
              </a:rPr>
              <a:t>javascript</a:t>
            </a:r>
            <a:r>
              <a:rPr lang="en-US" sz="1600" dirty="0">
                <a:solidFill>
                  <a:schemeClr val="tx1">
                    <a:lumMod val="85000"/>
                    <a:lumOff val="15000"/>
                  </a:schemeClr>
                </a:solidFill>
                <a:latin typeface="微软雅黑" panose="020B0503020204020204" pitchFamily="34" charset="-122"/>
                <a:ea typeface="微软雅黑" panose="020B0503020204020204" pitchFamily="34" charset="-122"/>
              </a:rPr>
              <a:t>" charset="utf-8"&gt;&lt;/script&gt;</a:t>
            </a:r>
          </a:p>
          <a:p>
            <a:pPr indent="300355" eaLnBrk="0" hangingPunct="0">
              <a:tabLst>
                <a:tab pos="457200" algn="l"/>
              </a:tabLst>
              <a:defRPr/>
            </a:pPr>
            <a:r>
              <a:rPr lang="en-US" sz="1600" dirty="0" smtClean="0">
                <a:solidFill>
                  <a:schemeClr val="tx1">
                    <a:lumMod val="85000"/>
                    <a:lumOff val="15000"/>
                  </a:schemeClr>
                </a:solidFill>
                <a:latin typeface="微软雅黑" panose="020B0503020204020204" pitchFamily="34" charset="-122"/>
                <a:ea typeface="微软雅黑" panose="020B0503020204020204" pitchFamily="34" charset="-122"/>
              </a:rPr>
              <a:t>&lt;</a:t>
            </a:r>
            <a:r>
              <a:rPr lang="en-US" sz="1600" dirty="0">
                <a:solidFill>
                  <a:schemeClr val="tx1">
                    <a:lumMod val="85000"/>
                    <a:lumOff val="15000"/>
                  </a:schemeClr>
                </a:solidFill>
                <a:latin typeface="微软雅黑" panose="020B0503020204020204" pitchFamily="34" charset="-122"/>
                <a:ea typeface="微软雅黑" panose="020B0503020204020204" pitchFamily="34" charset="-122"/>
              </a:rPr>
              <a:t>script </a:t>
            </a:r>
            <a:r>
              <a:rPr lang="en-US" sz="1600" dirty="0" err="1">
                <a:solidFill>
                  <a:schemeClr val="tx1">
                    <a:lumMod val="85000"/>
                    <a:lumOff val="15000"/>
                  </a:schemeClr>
                </a:solidFill>
                <a:latin typeface="微软雅黑" panose="020B0503020204020204" pitchFamily="34" charset="-122"/>
                <a:ea typeface="微软雅黑" panose="020B0503020204020204" pitchFamily="34" charset="-122"/>
              </a:rPr>
              <a:t>src</a:t>
            </a:r>
            <a:r>
              <a:rPr lang="en-US" sz="16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sz="1600" dirty="0" err="1">
                <a:solidFill>
                  <a:schemeClr val="tx1">
                    <a:lumMod val="85000"/>
                    <a:lumOff val="15000"/>
                  </a:schemeClr>
                </a:solidFill>
                <a:latin typeface="微软雅黑" panose="020B0503020204020204" pitchFamily="34" charset="-122"/>
                <a:ea typeface="微软雅黑" panose="020B0503020204020204" pitchFamily="34" charset="-122"/>
              </a:rPr>
              <a:t>js</a:t>
            </a:r>
            <a:r>
              <a:rPr lang="en-US" sz="1600" dirty="0">
                <a:solidFill>
                  <a:schemeClr val="tx1">
                    <a:lumMod val="85000"/>
                    <a:lumOff val="15000"/>
                  </a:schemeClr>
                </a:solidFill>
                <a:latin typeface="微软雅黑" panose="020B0503020204020204" pitchFamily="34" charset="-122"/>
                <a:ea typeface="微软雅黑" panose="020B0503020204020204" pitchFamily="34" charset="-122"/>
              </a:rPr>
              <a:t>/timeline.js" type="text/</a:t>
            </a:r>
            <a:r>
              <a:rPr lang="en-US" sz="1600" dirty="0" err="1">
                <a:solidFill>
                  <a:schemeClr val="tx1">
                    <a:lumMod val="85000"/>
                    <a:lumOff val="15000"/>
                  </a:schemeClr>
                </a:solidFill>
                <a:latin typeface="微软雅黑" panose="020B0503020204020204" pitchFamily="34" charset="-122"/>
                <a:ea typeface="微软雅黑" panose="020B0503020204020204" pitchFamily="34" charset="-122"/>
              </a:rPr>
              <a:t>javascript</a:t>
            </a:r>
            <a:r>
              <a:rPr lang="en-US" sz="1600" dirty="0">
                <a:solidFill>
                  <a:schemeClr val="tx1">
                    <a:lumMod val="85000"/>
                    <a:lumOff val="15000"/>
                  </a:schemeClr>
                </a:solidFill>
                <a:latin typeface="微软雅黑" panose="020B0503020204020204" pitchFamily="34" charset="-122"/>
                <a:ea typeface="微软雅黑" panose="020B0503020204020204" pitchFamily="34" charset="-122"/>
              </a:rPr>
              <a:t>" charset="utf-8"&gt;&lt;/script&gt;</a:t>
            </a:r>
            <a:endParaRPr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622598" y="1917626"/>
            <a:ext cx="10153128" cy="368300"/>
          </a:xfrm>
          <a:prstGeom prst="rect">
            <a:avLst/>
          </a:prstGeom>
        </p:spPr>
        <p:txBody>
          <a:bodyPr wrap="square">
            <a:spAutoFit/>
          </a:bodyPr>
          <a:lstStyle/>
          <a:p>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第一步：</a:t>
            </a:r>
            <a:r>
              <a:rPr lang="zh-CN" sz="1800" dirty="0">
                <a:solidFill>
                  <a:schemeClr val="tx1">
                    <a:lumMod val="85000"/>
                    <a:lumOff val="15000"/>
                  </a:schemeClr>
                </a:solidFill>
                <a:latin typeface="微软雅黑" panose="020B0503020204020204" pitchFamily="34" charset="-122"/>
                <a:ea typeface="微软雅黑" panose="020B0503020204020204" pitchFamily="34" charset="-122"/>
              </a:rPr>
              <a:t>加载需要</a:t>
            </a:r>
            <a:r>
              <a:rPr lang="zh-CN" sz="1800" dirty="0" smtClean="0">
                <a:solidFill>
                  <a:schemeClr val="tx1">
                    <a:lumMod val="85000"/>
                    <a:lumOff val="15000"/>
                  </a:schemeClr>
                </a:solidFill>
                <a:latin typeface="微软雅黑" panose="020B0503020204020204" pitchFamily="34" charset="-122"/>
                <a:ea typeface="微软雅黑" panose="020B0503020204020204" pitchFamily="34" charset="-122"/>
              </a:rPr>
              <a:t>的</a:t>
            </a:r>
            <a:r>
              <a:rPr lang="zh-CN" altLang="en-US" sz="1800" dirty="0" smtClean="0">
                <a:solidFill>
                  <a:schemeClr val="tx1">
                    <a:lumMod val="85000"/>
                    <a:lumOff val="15000"/>
                  </a:schemeClr>
                </a:solidFill>
                <a:latin typeface="微软雅黑" panose="020B0503020204020204" pitchFamily="34" charset="-122"/>
                <a:ea typeface="微软雅黑" panose="020B0503020204020204" pitchFamily="34" charset="-122"/>
              </a:rPr>
              <a:t>组件</a:t>
            </a:r>
            <a:endParaRPr lang="zh-CN" sz="1800" dirty="0"/>
          </a:p>
        </p:txBody>
      </p:sp>
      <p:sp>
        <p:nvSpPr>
          <p:cNvPr id="11" name="标题 5"/>
          <p:cNvSpPr>
            <a:spLocks noGrp="1"/>
          </p:cNvSpPr>
          <p:nvPr>
            <p:ph type="title"/>
          </p:nvPr>
        </p:nvSpPr>
        <p:spPr>
          <a:xfrm>
            <a:off x="1185510" y="260709"/>
            <a:ext cx="7213952" cy="527638"/>
          </a:xfrm>
        </p:spPr>
        <p:txBody>
          <a:bodyPr>
            <a:noAutofit/>
          </a:bodyPr>
          <a:lstStyle/>
          <a:p>
            <a:r>
              <a:rPr lang="en-US" altLang="zh-CN" b="1" dirty="0">
                <a:solidFill>
                  <a:schemeClr val="tx1">
                    <a:lumMod val="65000"/>
                    <a:lumOff val="35000"/>
                  </a:schemeClr>
                </a:solidFill>
                <a:latin typeface="+mj-ea"/>
              </a:rPr>
              <a:t>5.</a:t>
            </a:r>
            <a:r>
              <a:rPr lang="zh-CN" altLang="en-US" b="1" dirty="0">
                <a:solidFill>
                  <a:schemeClr val="tx1">
                    <a:lumMod val="65000"/>
                    <a:lumOff val="35000"/>
                  </a:schemeClr>
                </a:solidFill>
                <a:latin typeface="+mj-ea"/>
              </a:rPr>
              <a:t>使用时间轴</a:t>
            </a:r>
            <a:r>
              <a:rPr lang="en-US" altLang="zh-CN" b="1" dirty="0">
                <a:solidFill>
                  <a:schemeClr val="tx1">
                    <a:lumMod val="65000"/>
                    <a:lumOff val="35000"/>
                  </a:schemeClr>
                </a:solidFill>
                <a:latin typeface="+mj-ea"/>
              </a:rPr>
              <a:t>Web</a:t>
            </a:r>
            <a:r>
              <a:rPr lang="zh-CN" altLang="en-US" b="1" dirty="0">
                <a:solidFill>
                  <a:schemeClr val="tx1">
                    <a:lumMod val="65000"/>
                    <a:lumOff val="35000"/>
                  </a:schemeClr>
                </a:solidFill>
                <a:latin typeface="+mj-ea"/>
              </a:rPr>
              <a:t>组件</a:t>
            </a:r>
            <a:endParaRPr lang="zh-CN" altLang="en-US" b="1" dirty="0">
              <a:solidFill>
                <a:schemeClr val="tx1">
                  <a:lumMod val="65000"/>
                  <a:lumOff val="35000"/>
                </a:schemeClr>
              </a:solidFill>
              <a:latin typeface="+mj-ea"/>
            </a:endParaRPr>
          </a:p>
        </p:txBody>
      </p:sp>
      <p:pic>
        <p:nvPicPr>
          <p:cNvPr id="7" name="Picture 2" descr="jQueryåå±å²æ¶é´è½´ç¹æ284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445" t="1804" r="25276"/>
          <a:stretch/>
        </p:blipFill>
        <p:spPr bwMode="auto">
          <a:xfrm>
            <a:off x="11423798" y="82638"/>
            <a:ext cx="562526" cy="648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841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b="1" dirty="0">
                <a:solidFill>
                  <a:schemeClr val="tx1">
                    <a:lumMod val="65000"/>
                    <a:lumOff val="35000"/>
                  </a:schemeClr>
                </a:solidFill>
                <a:latin typeface="+mj-ea"/>
              </a:rPr>
              <a:t>5.</a:t>
            </a:r>
            <a:r>
              <a:rPr lang="zh-CN" altLang="en-US" b="1" dirty="0">
                <a:solidFill>
                  <a:schemeClr val="tx1">
                    <a:lumMod val="65000"/>
                    <a:lumOff val="35000"/>
                  </a:schemeClr>
                </a:solidFill>
                <a:latin typeface="+mj-ea"/>
              </a:rPr>
              <a:t>使用时间轴</a:t>
            </a:r>
            <a:r>
              <a:rPr lang="en-US" altLang="zh-CN" b="1" dirty="0">
                <a:solidFill>
                  <a:schemeClr val="tx1">
                    <a:lumMod val="65000"/>
                    <a:lumOff val="35000"/>
                  </a:schemeClr>
                </a:solidFill>
                <a:latin typeface="+mj-ea"/>
              </a:rPr>
              <a:t>Web</a:t>
            </a:r>
            <a:r>
              <a:rPr lang="zh-CN" altLang="en-US" b="1" dirty="0">
                <a:solidFill>
                  <a:schemeClr val="tx1">
                    <a:lumMod val="65000"/>
                    <a:lumOff val="35000"/>
                  </a:schemeClr>
                </a:solidFill>
                <a:latin typeface="+mj-ea"/>
              </a:rPr>
              <a:t>组件</a:t>
            </a:r>
            <a:endParaRPr lang="zh-CN" altLang="en-US" sz="2800" b="1" dirty="0"/>
          </a:p>
        </p:txBody>
      </p:sp>
      <p:sp>
        <p:nvSpPr>
          <p:cNvPr id="5" name="矩形 4"/>
          <p:cNvSpPr/>
          <p:nvPr/>
        </p:nvSpPr>
        <p:spPr>
          <a:xfrm>
            <a:off x="537052" y="2205658"/>
            <a:ext cx="11606826" cy="4616648"/>
          </a:xfrm>
          <a:prstGeom prst="rect">
            <a:avLst/>
          </a:prstGeom>
        </p:spPr>
        <p:txBody>
          <a:bodyPr wrap="square">
            <a:spAutoFit/>
          </a:bodyPr>
          <a:lstStyle/>
          <a:p>
            <a:pPr indent="300355" eaLnBrk="0" hangingPunct="0">
              <a:tabLst>
                <a:tab pos="457200" algn="l"/>
              </a:tabLst>
              <a:defRPr/>
            </a:pPr>
            <a:r>
              <a:rPr lang="en-US" altLang="zh-CN" sz="1400" b="1" dirty="0" smtClean="0">
                <a:solidFill>
                  <a:schemeClr val="tx1">
                    <a:lumMod val="85000"/>
                    <a:lumOff val="15000"/>
                  </a:schemeClr>
                </a:solidFill>
                <a:latin typeface="微软雅黑" panose="020B0503020204020204" pitchFamily="34" charset="-122"/>
                <a:ea typeface="微软雅黑" panose="020B0503020204020204" pitchFamily="34" charset="-122"/>
              </a:rPr>
              <a:t>2.1 </a:t>
            </a:r>
            <a:r>
              <a:rPr lang="zh-CN" altLang="en-US" sz="1400" b="1" dirty="0" smtClean="0">
                <a:solidFill>
                  <a:schemeClr val="tx1">
                    <a:lumMod val="85000"/>
                    <a:lumOff val="15000"/>
                  </a:schemeClr>
                </a:solidFill>
                <a:latin typeface="微软雅黑" panose="020B0503020204020204" pitchFamily="34" charset="-122"/>
                <a:ea typeface="微软雅黑" panose="020B0503020204020204" pitchFamily="34" charset="-122"/>
              </a:rPr>
              <a:t>准备基础数据</a:t>
            </a:r>
            <a:endParaRPr lang="en-US" altLang="zh-CN" sz="1400" b="1"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indent="300355" eaLnBrk="0" hangingPunct="0">
              <a:tabLst>
                <a:tab pos="457200" algn="l"/>
              </a:tabLst>
              <a:defRPr/>
            </a:pPr>
            <a:r>
              <a:rPr lang="en-US" altLang="zh-CN" sz="1400" dirty="0" err="1">
                <a:solidFill>
                  <a:schemeClr val="tx1">
                    <a:lumMod val="85000"/>
                    <a:lumOff val="15000"/>
                  </a:schemeClr>
                </a:solidFill>
                <a:latin typeface="微软雅黑" panose="020B0503020204020204" pitchFamily="34" charset="-122"/>
                <a:ea typeface="微软雅黑" panose="020B0503020204020204" pitchFamily="34" charset="-122"/>
              </a:rPr>
              <a:t>var</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plays = [</a:t>
            </a:r>
          </a:p>
          <a:p>
            <a:pPr indent="300355" eaLnBrk="0" hangingPunct="0">
              <a:tabLst>
                <a:tab pos="457200" algn="l"/>
              </a:tabLst>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 {</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indent="300355" eaLnBrk="0" hangingPunct="0">
              <a:tabLst>
                <a:tab pos="457200" algn="l"/>
              </a:tabLst>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record": "Francis Meres' </a:t>
            </a:r>
            <a:r>
              <a:rPr lang="en-US" altLang="zh-CN" sz="1400" dirty="0" err="1">
                <a:solidFill>
                  <a:schemeClr val="tx1">
                    <a:lumMod val="85000"/>
                    <a:lumOff val="15000"/>
                  </a:schemeClr>
                </a:solidFill>
                <a:latin typeface="微软雅黑" panose="020B0503020204020204" pitchFamily="34" charset="-122"/>
                <a:ea typeface="微软雅黑" panose="020B0503020204020204" pitchFamily="34" charset="-122"/>
              </a:rPr>
              <a:t>Palladis</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err="1">
                <a:solidFill>
                  <a:schemeClr val="tx1">
                    <a:lumMod val="85000"/>
                    <a:lumOff val="15000"/>
                  </a:schemeClr>
                </a:solidFill>
                <a:latin typeface="微软雅黑" panose="020B0503020204020204" pitchFamily="34" charset="-122"/>
                <a:ea typeface="微软雅黑" panose="020B0503020204020204" pitchFamily="34" charset="-122"/>
              </a:rPr>
              <a:t>Tamia</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(1598); referred to as \"Gentlemen of Verona\"",</a:t>
            </a:r>
          </a:p>
          <a:p>
            <a:pPr indent="300355" eaLnBrk="0" hangingPunct="0">
              <a:tabLst>
                <a:tab pos="457200" algn="l"/>
              </a:tabLst>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evidence": "The play contains passages which seem to borrow from John Lyly's Midas (1589), meaning it could not have been written prior to 1589. Additionally, Stanley Wells argues that the scenes involving more than four characters, \"betray an uncertainty of technique suggestive of inexperience.\" As such, the play is considered to be one of the first Shakespeare composed upon arriving in London (Roger Warren, following E.A.J. </a:t>
            </a:r>
            <a:r>
              <a:rPr lang="en-US" altLang="zh-CN" sz="1400" dirty="0" err="1">
                <a:solidFill>
                  <a:schemeClr val="tx1">
                    <a:lumMod val="85000"/>
                    <a:lumOff val="15000"/>
                  </a:schemeClr>
                </a:solidFill>
                <a:latin typeface="微软雅黑" panose="020B0503020204020204" pitchFamily="34" charset="-122"/>
                <a:ea typeface="微软雅黑" panose="020B0503020204020204" pitchFamily="34" charset="-122"/>
              </a:rPr>
              <a:t>Honigmann</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suggests he may have written it prior to his arrival) and, as such, he lacked theatrical experience. This places the date of composition as most likely somewhere between 1589 and 1591, by which time it is known he was working on the Henry VI plays",</a:t>
            </a:r>
          </a:p>
          <a:p>
            <a:pPr indent="300355" eaLnBrk="0" hangingPunct="0">
              <a:tabLst>
                <a:tab pos="457200" algn="l"/>
              </a:tabLst>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published": "First Folio (1623)",</a:t>
            </a:r>
          </a:p>
          <a:p>
            <a:pPr indent="300355" eaLnBrk="0" hangingPunct="0">
              <a:tabLst>
                <a:tab pos="457200" algn="l"/>
              </a:tabLst>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performance": "adaptation by Benjamin Victor performed at David Garrick's Theatre Royal, Drury Lane in 1762. Earliest known performance of straight Shakespearean text at Royal Opera House in 1784, although because of the reference to the play in </a:t>
            </a:r>
            <a:r>
              <a:rPr lang="en-US" altLang="zh-CN" sz="1400" dirty="0" err="1">
                <a:solidFill>
                  <a:schemeClr val="tx1">
                    <a:lumMod val="85000"/>
                    <a:lumOff val="15000"/>
                  </a:schemeClr>
                </a:solidFill>
                <a:latin typeface="微软雅黑" panose="020B0503020204020204" pitchFamily="34" charset="-122"/>
                <a:ea typeface="微软雅黑" panose="020B0503020204020204" pitchFamily="34" charset="-122"/>
              </a:rPr>
              <a:t>Palladis</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err="1">
                <a:solidFill>
                  <a:schemeClr val="tx1">
                    <a:lumMod val="85000"/>
                    <a:lumOff val="15000"/>
                  </a:schemeClr>
                </a:solidFill>
                <a:latin typeface="微软雅黑" panose="020B0503020204020204" pitchFamily="34" charset="-122"/>
                <a:ea typeface="微软雅黑" panose="020B0503020204020204" pitchFamily="34" charset="-122"/>
              </a:rPr>
              <a:t>Tamia</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we know it was definitely performed in Shakespeare's day.",</a:t>
            </a:r>
          </a:p>
          <a:p>
            <a:pPr indent="300355" eaLnBrk="0" hangingPunct="0">
              <a:tabLst>
                <a:tab pos="457200" algn="l"/>
              </a:tabLst>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credit": "Michael Webb",</a:t>
            </a:r>
          </a:p>
          <a:p>
            <a:pPr indent="300355" eaLnBrk="0" hangingPunct="0">
              <a:tabLst>
                <a:tab pos="457200" algn="l"/>
              </a:tabLst>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media": "http://www.flickr.com/photos/52472983@N08/4846552714/",</a:t>
            </a:r>
          </a:p>
          <a:p>
            <a:pPr indent="300355" eaLnBrk="0" hangingPunct="0">
              <a:tabLst>
                <a:tab pos="457200" algn="l"/>
              </a:tabLst>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date": "1589-1591",</a:t>
            </a:r>
          </a:p>
          <a:p>
            <a:pPr indent="300355" eaLnBrk="0" hangingPunct="0">
              <a:tabLst>
                <a:tab pos="457200" algn="l"/>
              </a:tabLst>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genre": "Comedies",</a:t>
            </a:r>
          </a:p>
          <a:p>
            <a:pPr indent="300355" eaLnBrk="0" hangingPunct="0">
              <a:tabLst>
                <a:tab pos="457200" algn="l"/>
              </a:tabLst>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caption": "Rock Valley College Studio Theatre Complete Works Project February 1988",</a:t>
            </a:r>
          </a:p>
          <a:p>
            <a:pPr indent="300355" eaLnBrk="0" hangingPunct="0">
              <a:tabLst>
                <a:tab pos="457200" algn="l"/>
              </a:tabLst>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play": "The Two Gentlemen of Verona"</a:t>
            </a:r>
          </a:p>
          <a:p>
            <a:pPr indent="300355" eaLnBrk="0" hangingPunct="0">
              <a:tabLst>
                <a:tab pos="457200" algn="l"/>
              </a:tabLst>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a:t>
            </a:r>
          </a:p>
        </p:txBody>
      </p:sp>
      <p:sp>
        <p:nvSpPr>
          <p:cNvPr id="2" name="矩形 1"/>
          <p:cNvSpPr/>
          <p:nvPr/>
        </p:nvSpPr>
        <p:spPr>
          <a:xfrm>
            <a:off x="838622" y="1629594"/>
            <a:ext cx="6092825" cy="460375"/>
          </a:xfrm>
          <a:prstGeom prst="rect">
            <a:avLst/>
          </a:prstGeom>
        </p:spPr>
        <p:txBody>
          <a:bodyPr>
            <a:spAutoFit/>
          </a:bodyPr>
          <a:lstStyle/>
          <a:p>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第二步：准备数据</a:t>
            </a:r>
            <a:endParaRPr lang="zh-CN" altLang="en-US" dirty="0"/>
          </a:p>
        </p:txBody>
      </p:sp>
      <p:sp>
        <p:nvSpPr>
          <p:cNvPr id="9" name="矩形 8"/>
          <p:cNvSpPr/>
          <p:nvPr/>
        </p:nvSpPr>
        <p:spPr>
          <a:xfrm>
            <a:off x="262558" y="1032214"/>
            <a:ext cx="8784976" cy="460375"/>
          </a:xfrm>
          <a:prstGeom prst="rect">
            <a:avLst/>
          </a:prstGeom>
        </p:spPr>
        <p:txBody>
          <a:bodyPr wrap="square">
            <a:spAutoFit/>
          </a:bodyPr>
          <a:lstStyle/>
          <a:p>
            <a:pPr indent="300355" eaLnBrk="0" hangingPunct="0">
              <a:tabLst>
                <a:tab pos="457200" algn="l"/>
              </a:tabLst>
              <a:defRPr/>
            </a:pP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案例：用时间轴表示莎士比亚戏剧创作年表</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7" name="Picture 2" descr="jQueryåå±å²æ¶é´è½´ç¹æ284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445" t="1804" r="25276"/>
          <a:stretch/>
        </p:blipFill>
        <p:spPr bwMode="auto">
          <a:xfrm>
            <a:off x="11423798" y="82638"/>
            <a:ext cx="562526" cy="648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974279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b="1" dirty="0">
                <a:solidFill>
                  <a:schemeClr val="tx1">
                    <a:lumMod val="65000"/>
                    <a:lumOff val="35000"/>
                  </a:schemeClr>
                </a:solidFill>
                <a:latin typeface="+mj-ea"/>
              </a:rPr>
              <a:t>5.</a:t>
            </a:r>
            <a:r>
              <a:rPr lang="zh-CN" altLang="en-US" b="1" dirty="0">
                <a:solidFill>
                  <a:schemeClr val="tx1">
                    <a:lumMod val="65000"/>
                    <a:lumOff val="35000"/>
                  </a:schemeClr>
                </a:solidFill>
                <a:latin typeface="+mj-ea"/>
              </a:rPr>
              <a:t>使用时间轴</a:t>
            </a:r>
            <a:r>
              <a:rPr lang="en-US" altLang="zh-CN" b="1" dirty="0">
                <a:solidFill>
                  <a:schemeClr val="tx1">
                    <a:lumMod val="65000"/>
                    <a:lumOff val="35000"/>
                  </a:schemeClr>
                </a:solidFill>
                <a:latin typeface="+mj-ea"/>
              </a:rPr>
              <a:t>Web</a:t>
            </a:r>
            <a:r>
              <a:rPr lang="zh-CN" altLang="en-US" b="1" dirty="0">
                <a:solidFill>
                  <a:schemeClr val="tx1">
                    <a:lumMod val="65000"/>
                    <a:lumOff val="35000"/>
                  </a:schemeClr>
                </a:solidFill>
                <a:latin typeface="+mj-ea"/>
              </a:rPr>
              <a:t>组件</a:t>
            </a:r>
            <a:endParaRPr lang="zh-CN" altLang="en-US" sz="2800" b="1" dirty="0"/>
          </a:p>
        </p:txBody>
      </p:sp>
      <p:sp>
        <p:nvSpPr>
          <p:cNvPr id="5" name="矩形 4"/>
          <p:cNvSpPr/>
          <p:nvPr/>
        </p:nvSpPr>
        <p:spPr>
          <a:xfrm>
            <a:off x="537052" y="2205658"/>
            <a:ext cx="11606826" cy="1384995"/>
          </a:xfrm>
          <a:prstGeom prst="rect">
            <a:avLst/>
          </a:prstGeom>
        </p:spPr>
        <p:txBody>
          <a:bodyPr wrap="square">
            <a:spAutoFit/>
          </a:bodyPr>
          <a:lstStyle/>
          <a:p>
            <a:pPr indent="300355" eaLnBrk="0" hangingPunct="0">
              <a:tabLst>
                <a:tab pos="457200" algn="l"/>
              </a:tabLst>
              <a:defRPr/>
            </a:pPr>
            <a:r>
              <a:rPr lang="en-US" altLang="zh-CN" sz="1400" b="1" dirty="0" smtClean="0">
                <a:solidFill>
                  <a:schemeClr val="tx1">
                    <a:lumMod val="85000"/>
                    <a:lumOff val="15000"/>
                  </a:schemeClr>
                </a:solidFill>
                <a:latin typeface="微软雅黑" panose="020B0503020204020204" pitchFamily="34" charset="-122"/>
                <a:ea typeface="微软雅黑" panose="020B0503020204020204" pitchFamily="34" charset="-122"/>
              </a:rPr>
              <a:t>2.2 </a:t>
            </a:r>
            <a:r>
              <a:rPr lang="zh-CN" altLang="en-US" sz="1400" b="1" dirty="0" smtClean="0">
                <a:solidFill>
                  <a:schemeClr val="tx1">
                    <a:lumMod val="85000"/>
                    <a:lumOff val="15000"/>
                  </a:schemeClr>
                </a:solidFill>
                <a:latin typeface="微软雅黑" panose="020B0503020204020204" pitchFamily="34" charset="-122"/>
                <a:ea typeface="微软雅黑" panose="020B0503020204020204" pitchFamily="34" charset="-122"/>
              </a:rPr>
              <a:t>定义公共基本属性</a:t>
            </a:r>
            <a:endParaRPr lang="en-US" altLang="zh-CN" sz="1400" b="1"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indent="300355" eaLnBrk="0" hangingPunct="0">
              <a:tabLst>
                <a:tab pos="457200" algn="l"/>
              </a:tabLst>
              <a:defRPr/>
            </a:pPr>
            <a:r>
              <a:rPr lang="en-US" altLang="zh-CN" sz="1400" dirty="0" err="1">
                <a:solidFill>
                  <a:schemeClr val="tx1">
                    <a:lumMod val="85000"/>
                    <a:lumOff val="15000"/>
                  </a:schemeClr>
                </a:solidFill>
                <a:latin typeface="微软雅黑" panose="020B0503020204020204" pitchFamily="34" charset="-122"/>
                <a:ea typeface="微软雅黑" panose="020B0503020204020204" pitchFamily="34" charset="-122"/>
              </a:rPr>
              <a:t>v</a:t>
            </a:r>
            <a:r>
              <a:rPr lang="en-US" altLang="zh-CN" sz="1400" dirty="0" err="1" smtClean="0">
                <a:solidFill>
                  <a:schemeClr val="tx1">
                    <a:lumMod val="85000"/>
                    <a:lumOff val="15000"/>
                  </a:schemeClr>
                </a:solidFill>
                <a:latin typeface="微软雅黑" panose="020B0503020204020204" pitchFamily="34" charset="-122"/>
                <a:ea typeface="微软雅黑" panose="020B0503020204020204" pitchFamily="34" charset="-122"/>
              </a:rPr>
              <a:t>ar</a:t>
            </a: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err="1" smtClean="0">
                <a:solidFill>
                  <a:schemeClr val="tx1">
                    <a:lumMod val="85000"/>
                    <a:lumOff val="15000"/>
                  </a:schemeClr>
                </a:solidFill>
                <a:latin typeface="微软雅黑" panose="020B0503020204020204" pitchFamily="34" charset="-122"/>
                <a:ea typeface="微软雅黑" panose="020B0503020204020204" pitchFamily="34" charset="-122"/>
              </a:rPr>
              <a:t>timelineData</a:t>
            </a: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a:t>
            </a:r>
          </a:p>
          <a:p>
            <a:pPr indent="300355" eaLnBrk="0" hangingPunct="0">
              <a:tabLst>
                <a:tab pos="457200" algn="l"/>
              </a:tabLst>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headline</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"Chronology of Shakespeare's Plays",</a:t>
            </a:r>
          </a:p>
          <a:p>
            <a:pPr indent="300355" eaLnBrk="0" hangingPunct="0">
              <a:tabLst>
                <a:tab pos="457200" algn="l"/>
              </a:tabLst>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type</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"default",</a:t>
            </a:r>
          </a:p>
          <a:p>
            <a:pPr indent="300355" eaLnBrk="0" hangingPunct="0">
              <a:tabLst>
                <a:tab pos="457200" algn="l"/>
              </a:tabLst>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date</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a:t>
            </a:r>
          </a:p>
          <a:p>
            <a:pPr indent="300355" eaLnBrk="0" hangingPunct="0">
              <a:tabLst>
                <a:tab pos="457200" algn="l"/>
              </a:tabLst>
              <a:defRPr/>
            </a:pP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838622" y="1629594"/>
            <a:ext cx="6092825" cy="460375"/>
          </a:xfrm>
          <a:prstGeom prst="rect">
            <a:avLst/>
          </a:prstGeom>
        </p:spPr>
        <p:txBody>
          <a:bodyPr>
            <a:spAutoFit/>
          </a:bodyPr>
          <a:lstStyle/>
          <a:p>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第二步：准备数据</a:t>
            </a:r>
            <a:endParaRPr lang="zh-CN" altLang="en-US" dirty="0"/>
          </a:p>
        </p:txBody>
      </p:sp>
      <p:sp>
        <p:nvSpPr>
          <p:cNvPr id="9" name="矩形 8"/>
          <p:cNvSpPr/>
          <p:nvPr/>
        </p:nvSpPr>
        <p:spPr>
          <a:xfrm>
            <a:off x="262558" y="1032214"/>
            <a:ext cx="8784976" cy="460375"/>
          </a:xfrm>
          <a:prstGeom prst="rect">
            <a:avLst/>
          </a:prstGeom>
        </p:spPr>
        <p:txBody>
          <a:bodyPr wrap="square">
            <a:spAutoFit/>
          </a:bodyPr>
          <a:lstStyle/>
          <a:p>
            <a:pPr indent="300355" eaLnBrk="0" hangingPunct="0">
              <a:tabLst>
                <a:tab pos="457200" algn="l"/>
              </a:tabLst>
              <a:defRPr/>
            </a:pP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案例：用时间轴表示莎士比亚戏剧创作年表</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7" name="Picture 2" descr="jQueryåå±å²æ¶é´è½´ç¹æ284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445" t="1804" r="25276"/>
          <a:stretch/>
        </p:blipFill>
        <p:spPr bwMode="auto">
          <a:xfrm>
            <a:off x="11423798" y="82638"/>
            <a:ext cx="562526" cy="648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09474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b="1" dirty="0">
                <a:solidFill>
                  <a:schemeClr val="tx1">
                    <a:lumMod val="65000"/>
                    <a:lumOff val="35000"/>
                  </a:schemeClr>
                </a:solidFill>
                <a:latin typeface="+mj-ea"/>
              </a:rPr>
              <a:t>5.</a:t>
            </a:r>
            <a:r>
              <a:rPr lang="zh-CN" altLang="en-US" b="1" dirty="0">
                <a:solidFill>
                  <a:schemeClr val="tx1">
                    <a:lumMod val="65000"/>
                    <a:lumOff val="35000"/>
                  </a:schemeClr>
                </a:solidFill>
                <a:latin typeface="+mj-ea"/>
              </a:rPr>
              <a:t>使用时间轴</a:t>
            </a:r>
            <a:r>
              <a:rPr lang="en-US" altLang="zh-CN" b="1" dirty="0">
                <a:solidFill>
                  <a:schemeClr val="tx1">
                    <a:lumMod val="65000"/>
                    <a:lumOff val="35000"/>
                  </a:schemeClr>
                </a:solidFill>
                <a:latin typeface="+mj-ea"/>
              </a:rPr>
              <a:t>Web</a:t>
            </a:r>
            <a:r>
              <a:rPr lang="zh-CN" altLang="en-US" b="1" dirty="0">
                <a:solidFill>
                  <a:schemeClr val="tx1">
                    <a:lumMod val="65000"/>
                    <a:lumOff val="35000"/>
                  </a:schemeClr>
                </a:solidFill>
                <a:latin typeface="+mj-ea"/>
              </a:rPr>
              <a:t>组件</a:t>
            </a:r>
            <a:endParaRPr lang="zh-CN" altLang="en-US" sz="2800" b="1" dirty="0"/>
          </a:p>
        </p:txBody>
      </p:sp>
      <p:sp>
        <p:nvSpPr>
          <p:cNvPr id="5" name="矩形 4"/>
          <p:cNvSpPr/>
          <p:nvPr/>
        </p:nvSpPr>
        <p:spPr>
          <a:xfrm>
            <a:off x="2062758" y="2027015"/>
            <a:ext cx="6907906" cy="4862870"/>
          </a:xfrm>
          <a:prstGeom prst="rect">
            <a:avLst/>
          </a:prstGeom>
        </p:spPr>
        <p:txBody>
          <a:bodyPr wrap="square">
            <a:spAutoFit/>
          </a:bodyPr>
          <a:lstStyle/>
          <a:p>
            <a:pPr indent="300355" eaLnBrk="0" hangingPunct="0">
              <a:tabLst>
                <a:tab pos="457200" algn="l"/>
              </a:tabLst>
              <a:defRPr/>
            </a:pPr>
            <a:r>
              <a:rPr lang="en-US" altLang="zh-CN" sz="1600" b="1" dirty="0" smtClean="0">
                <a:solidFill>
                  <a:schemeClr val="tx1">
                    <a:lumMod val="85000"/>
                    <a:lumOff val="15000"/>
                  </a:schemeClr>
                </a:solidFill>
                <a:latin typeface="微软雅黑" panose="020B0503020204020204" pitchFamily="34" charset="-122"/>
                <a:ea typeface="微软雅黑" panose="020B0503020204020204" pitchFamily="34" charset="-122"/>
              </a:rPr>
              <a:t>2.2 </a:t>
            </a:r>
            <a:r>
              <a:rPr lang="zh-CN" altLang="en-US" sz="1600" b="1" dirty="0" smtClean="0">
                <a:solidFill>
                  <a:schemeClr val="tx1">
                    <a:lumMod val="85000"/>
                    <a:lumOff val="15000"/>
                  </a:schemeClr>
                </a:solidFill>
                <a:latin typeface="微软雅黑" panose="020B0503020204020204" pitchFamily="34" charset="-122"/>
                <a:ea typeface="微软雅黑" panose="020B0503020204020204" pitchFamily="34" charset="-122"/>
              </a:rPr>
              <a:t>加工数据</a:t>
            </a:r>
            <a:endParaRPr lang="en-US" altLang="zh-CN" sz="1600" b="1"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indent="300355" eaLnBrk="0" hangingPunct="0">
              <a:tabLst>
                <a:tab pos="457200" algn="l"/>
              </a:tabLst>
              <a:defRPr/>
            </a:pPr>
            <a:r>
              <a:rPr lang="en-US" altLang="zh-CN" sz="1400" dirty="0" err="1">
                <a:solidFill>
                  <a:schemeClr val="tx1">
                    <a:lumMod val="85000"/>
                    <a:lumOff val="15000"/>
                  </a:schemeClr>
                </a:solidFill>
                <a:latin typeface="微软雅黑" panose="020B0503020204020204" pitchFamily="34" charset="-122"/>
                <a:ea typeface="微软雅黑" panose="020B0503020204020204" pitchFamily="34" charset="-122"/>
              </a:rPr>
              <a:t>plays.forEach</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(function(play) {</a:t>
            </a:r>
          </a:p>
          <a:p>
            <a:pPr indent="300355" eaLnBrk="0" hangingPunct="0">
              <a:tabLst>
                <a:tab pos="457200" algn="l"/>
              </a:tabLst>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err="1" smtClean="0">
                <a:solidFill>
                  <a:schemeClr val="tx1">
                    <a:lumMod val="85000"/>
                    <a:lumOff val="15000"/>
                  </a:schemeClr>
                </a:solidFill>
                <a:latin typeface="微软雅黑" panose="020B0503020204020204" pitchFamily="34" charset="-122"/>
                <a:ea typeface="微软雅黑" panose="020B0503020204020204" pitchFamily="34" charset="-122"/>
              </a:rPr>
              <a:t>var</a:t>
            </a: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start = </a:t>
            </a:r>
            <a:r>
              <a:rPr lang="en-US" altLang="zh-CN" sz="1400" dirty="0" err="1">
                <a:solidFill>
                  <a:schemeClr val="tx1">
                    <a:lumMod val="85000"/>
                    <a:lumOff val="15000"/>
                  </a:schemeClr>
                </a:solidFill>
                <a:latin typeface="微软雅黑" panose="020B0503020204020204" pitchFamily="34" charset="-122"/>
                <a:ea typeface="微软雅黑" panose="020B0503020204020204" pitchFamily="34" charset="-122"/>
              </a:rPr>
              <a:t>play.date</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a:t>
            </a:r>
          </a:p>
          <a:p>
            <a:pPr indent="300355" eaLnBrk="0" hangingPunct="0">
              <a:tabLst>
                <a:tab pos="457200" algn="l"/>
              </a:tabLst>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err="1" smtClean="0">
                <a:solidFill>
                  <a:schemeClr val="tx1">
                    <a:lumMod val="85000"/>
                    <a:lumOff val="15000"/>
                  </a:schemeClr>
                </a:solidFill>
                <a:latin typeface="微软雅黑" panose="020B0503020204020204" pitchFamily="34" charset="-122"/>
                <a:ea typeface="微软雅黑" panose="020B0503020204020204" pitchFamily="34" charset="-122"/>
              </a:rPr>
              <a:t>var</a:t>
            </a: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end = "";</a:t>
            </a:r>
          </a:p>
          <a:p>
            <a:pPr indent="300355" eaLnBrk="0" hangingPunct="0">
              <a:tabLst>
                <a:tab pos="457200" algn="l"/>
              </a:tabLst>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  if </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400" dirty="0" err="1">
                <a:solidFill>
                  <a:schemeClr val="tx1">
                    <a:lumMod val="85000"/>
                    <a:lumOff val="15000"/>
                  </a:schemeClr>
                </a:solidFill>
                <a:latin typeface="微软雅黑" panose="020B0503020204020204" pitchFamily="34" charset="-122"/>
                <a:ea typeface="微软雅黑" panose="020B0503020204020204" pitchFamily="34" charset="-122"/>
              </a:rPr>
              <a:t>play.date.indexOf</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 -1) {</a:t>
            </a:r>
          </a:p>
          <a:p>
            <a:pPr indent="300355" eaLnBrk="0" hangingPunct="0">
              <a:tabLst>
                <a:tab pos="457200" algn="l"/>
              </a:tabLst>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err="1" smtClean="0">
                <a:solidFill>
                  <a:schemeClr val="tx1">
                    <a:lumMod val="85000"/>
                    <a:lumOff val="15000"/>
                  </a:schemeClr>
                </a:solidFill>
                <a:latin typeface="微软雅黑" panose="020B0503020204020204" pitchFamily="34" charset="-122"/>
                <a:ea typeface="微软雅黑" panose="020B0503020204020204" pitchFamily="34" charset="-122"/>
              </a:rPr>
              <a:t>var</a:t>
            </a: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dates = </a:t>
            </a:r>
            <a:r>
              <a:rPr lang="en-US" altLang="zh-CN" sz="1400" dirty="0" err="1">
                <a:solidFill>
                  <a:schemeClr val="tx1">
                    <a:lumMod val="85000"/>
                    <a:lumOff val="15000"/>
                  </a:schemeClr>
                </a:solidFill>
                <a:latin typeface="微软雅黑" panose="020B0503020204020204" pitchFamily="34" charset="-122"/>
                <a:ea typeface="微软雅黑" panose="020B0503020204020204" pitchFamily="34" charset="-122"/>
              </a:rPr>
              <a:t>play.date.split</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a:t>
            </a:r>
          </a:p>
          <a:p>
            <a:pPr indent="300355" eaLnBrk="0" hangingPunct="0">
              <a:tabLst>
                <a:tab pos="457200" algn="l"/>
              </a:tabLst>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start </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dates[0];</a:t>
            </a:r>
          </a:p>
          <a:p>
            <a:pPr indent="300355" eaLnBrk="0" hangingPunct="0">
              <a:tabLst>
                <a:tab pos="457200" algn="l"/>
              </a:tabLst>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end </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dates[1];</a:t>
            </a:r>
          </a:p>
          <a:p>
            <a:pPr indent="300355" eaLnBrk="0" hangingPunct="0">
              <a:tabLst>
                <a:tab pos="457200" algn="l"/>
              </a:tabLst>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  }</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indent="300355" eaLnBrk="0" hangingPunct="0">
              <a:tabLst>
                <a:tab pos="457200" algn="l"/>
              </a:tabLst>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err="1" smtClean="0">
                <a:solidFill>
                  <a:schemeClr val="tx1">
                    <a:lumMod val="85000"/>
                    <a:lumOff val="15000"/>
                  </a:schemeClr>
                </a:solidFill>
                <a:latin typeface="微软雅黑" panose="020B0503020204020204" pitchFamily="34" charset="-122"/>
                <a:ea typeface="微软雅黑" panose="020B0503020204020204" pitchFamily="34" charset="-122"/>
              </a:rPr>
              <a:t>timelineData.date.push</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a:t>
            </a:r>
          </a:p>
          <a:p>
            <a:pPr indent="300355" eaLnBrk="0" hangingPunct="0">
              <a:tabLst>
                <a:tab pos="457200" algn="l"/>
              </a:tabLst>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err="1" smtClean="0">
                <a:solidFill>
                  <a:schemeClr val="tx1">
                    <a:lumMod val="85000"/>
                    <a:lumOff val="15000"/>
                  </a:schemeClr>
                </a:solidFill>
                <a:latin typeface="微软雅黑" panose="020B0503020204020204" pitchFamily="34" charset="-122"/>
                <a:ea typeface="微软雅黑" panose="020B0503020204020204" pitchFamily="34" charset="-122"/>
              </a:rPr>
              <a:t>startDate</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start,</a:t>
            </a:r>
          </a:p>
          <a:p>
            <a:pPr indent="300355" eaLnBrk="0" hangingPunct="0">
              <a:tabLst>
                <a:tab pos="457200" algn="l"/>
              </a:tabLst>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err="1" smtClean="0">
                <a:solidFill>
                  <a:schemeClr val="tx1">
                    <a:lumMod val="85000"/>
                    <a:lumOff val="15000"/>
                  </a:schemeClr>
                </a:solidFill>
                <a:latin typeface="微软雅黑" panose="020B0503020204020204" pitchFamily="34" charset="-122"/>
                <a:ea typeface="微软雅黑" panose="020B0503020204020204" pitchFamily="34" charset="-122"/>
              </a:rPr>
              <a:t>endDate</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end,</a:t>
            </a:r>
          </a:p>
          <a:p>
            <a:pPr indent="300355" eaLnBrk="0" hangingPunct="0">
              <a:tabLst>
                <a:tab pos="457200" algn="l"/>
              </a:tabLst>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headline</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err="1">
                <a:solidFill>
                  <a:schemeClr val="tx1">
                    <a:lumMod val="85000"/>
                    <a:lumOff val="15000"/>
                  </a:schemeClr>
                </a:solidFill>
                <a:latin typeface="微软雅黑" panose="020B0503020204020204" pitchFamily="34" charset="-122"/>
                <a:ea typeface="微软雅黑" panose="020B0503020204020204" pitchFamily="34" charset="-122"/>
              </a:rPr>
              <a:t>play.play</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a:t>
            </a:r>
          </a:p>
          <a:p>
            <a:pPr indent="300355" eaLnBrk="0" hangingPunct="0">
              <a:tabLst>
                <a:tab pos="457200" algn="l"/>
              </a:tabLst>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text</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err="1">
                <a:solidFill>
                  <a:schemeClr val="tx1">
                    <a:lumMod val="85000"/>
                    <a:lumOff val="15000"/>
                  </a:schemeClr>
                </a:solidFill>
                <a:latin typeface="微软雅黑" panose="020B0503020204020204" pitchFamily="34" charset="-122"/>
                <a:ea typeface="微软雅黑" panose="020B0503020204020204" pitchFamily="34" charset="-122"/>
              </a:rPr>
              <a:t>play.evidence</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a:t>
            </a:r>
          </a:p>
          <a:p>
            <a:pPr indent="300355" eaLnBrk="0" hangingPunct="0">
              <a:tabLst>
                <a:tab pos="457200" algn="l"/>
              </a:tabLst>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tag</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err="1">
                <a:solidFill>
                  <a:schemeClr val="tx1">
                    <a:lumMod val="85000"/>
                    <a:lumOff val="15000"/>
                  </a:schemeClr>
                </a:solidFill>
                <a:latin typeface="微软雅黑" panose="020B0503020204020204" pitchFamily="34" charset="-122"/>
                <a:ea typeface="微软雅黑" panose="020B0503020204020204" pitchFamily="34" charset="-122"/>
              </a:rPr>
              <a:t>play.genre</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a:t>
            </a:r>
          </a:p>
          <a:p>
            <a:pPr indent="300355" eaLnBrk="0" hangingPunct="0">
              <a:tabLst>
                <a:tab pos="457200" algn="l"/>
              </a:tabLst>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asset</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a:t>
            </a:r>
          </a:p>
          <a:p>
            <a:pPr indent="300355" eaLnBrk="0" hangingPunct="0">
              <a:tabLst>
                <a:tab pos="457200" algn="l"/>
              </a:tabLst>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   media</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err="1">
                <a:solidFill>
                  <a:schemeClr val="tx1">
                    <a:lumMod val="85000"/>
                    <a:lumOff val="15000"/>
                  </a:schemeClr>
                </a:solidFill>
                <a:latin typeface="微软雅黑" panose="020B0503020204020204" pitchFamily="34" charset="-122"/>
                <a:ea typeface="微软雅黑" panose="020B0503020204020204" pitchFamily="34" charset="-122"/>
              </a:rPr>
              <a:t>play.media</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a:t>
            </a:r>
          </a:p>
          <a:p>
            <a:pPr indent="300355" eaLnBrk="0" hangingPunct="0">
              <a:tabLst>
                <a:tab pos="457200" algn="l"/>
              </a:tabLst>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   credit</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err="1">
                <a:solidFill>
                  <a:schemeClr val="tx1">
                    <a:lumMod val="85000"/>
                    <a:lumOff val="15000"/>
                  </a:schemeClr>
                </a:solidFill>
                <a:latin typeface="微软雅黑" panose="020B0503020204020204" pitchFamily="34" charset="-122"/>
                <a:ea typeface="微软雅黑" panose="020B0503020204020204" pitchFamily="34" charset="-122"/>
              </a:rPr>
              <a:t>play.credit</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a:t>
            </a:r>
          </a:p>
          <a:p>
            <a:pPr indent="300355" eaLnBrk="0" hangingPunct="0">
              <a:tabLst>
                <a:tab pos="457200" algn="l"/>
              </a:tabLst>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   caption</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err="1">
                <a:solidFill>
                  <a:schemeClr val="tx1">
                    <a:lumMod val="85000"/>
                    <a:lumOff val="15000"/>
                  </a:schemeClr>
                </a:solidFill>
                <a:latin typeface="微软雅黑" panose="020B0503020204020204" pitchFamily="34" charset="-122"/>
                <a:ea typeface="微软雅黑" panose="020B0503020204020204" pitchFamily="34" charset="-122"/>
              </a:rPr>
              <a:t>play.caption</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indent="300355" eaLnBrk="0" hangingPunct="0">
              <a:tabLst>
                <a:tab pos="457200" algn="l"/>
              </a:tabLst>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 }</a:t>
            </a:r>
          </a:p>
          <a:p>
            <a:pPr indent="300355" eaLnBrk="0" hangingPunct="0">
              <a:tabLst>
                <a:tab pos="457200" algn="l"/>
              </a:tabLst>
              <a:defRPr/>
            </a:pP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	  });</a:t>
            </a:r>
          </a:p>
          <a:p>
            <a:pPr indent="300355" eaLnBrk="0" hangingPunct="0">
              <a:tabLst>
                <a:tab pos="457200" algn="l"/>
              </a:tabLst>
              <a:defRPr/>
            </a:pP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838622" y="1557586"/>
            <a:ext cx="6092825" cy="460375"/>
          </a:xfrm>
          <a:prstGeom prst="rect">
            <a:avLst/>
          </a:prstGeom>
        </p:spPr>
        <p:txBody>
          <a:bodyPr>
            <a:spAutoFit/>
          </a:bodyPr>
          <a:lstStyle/>
          <a:p>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第二步：准备数据</a:t>
            </a:r>
            <a:endParaRPr lang="zh-CN" altLang="en-US" dirty="0"/>
          </a:p>
        </p:txBody>
      </p:sp>
      <p:sp>
        <p:nvSpPr>
          <p:cNvPr id="9" name="矩形 8"/>
          <p:cNvSpPr/>
          <p:nvPr/>
        </p:nvSpPr>
        <p:spPr>
          <a:xfrm>
            <a:off x="262558" y="1032214"/>
            <a:ext cx="8784976" cy="460375"/>
          </a:xfrm>
          <a:prstGeom prst="rect">
            <a:avLst/>
          </a:prstGeom>
        </p:spPr>
        <p:txBody>
          <a:bodyPr wrap="square">
            <a:spAutoFit/>
          </a:bodyPr>
          <a:lstStyle/>
          <a:p>
            <a:pPr indent="300355" eaLnBrk="0" hangingPunct="0">
              <a:tabLst>
                <a:tab pos="457200" algn="l"/>
              </a:tabLst>
              <a:defRPr/>
            </a:pP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案例：用时间轴表示莎士比亚戏剧创作年表</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7" name="Picture 2" descr="jQueryåå±å²æ¶é´è½´ç¹æ284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445" t="1804" r="25276"/>
          <a:stretch/>
        </p:blipFill>
        <p:spPr bwMode="auto">
          <a:xfrm>
            <a:off x="11423798" y="82638"/>
            <a:ext cx="562526" cy="648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46918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b="1" dirty="0" smtClean="0">
                <a:solidFill>
                  <a:schemeClr val="tx1">
                    <a:lumMod val="65000"/>
                    <a:lumOff val="35000"/>
                  </a:schemeClr>
                </a:solidFill>
                <a:latin typeface="+mj-ea"/>
              </a:rPr>
              <a:t>1.</a:t>
            </a:r>
            <a:r>
              <a:rPr lang="zh-CN" altLang="en-US" b="1" dirty="0" smtClean="0">
                <a:solidFill>
                  <a:schemeClr val="tx1">
                    <a:lumMod val="65000"/>
                    <a:lumOff val="35000"/>
                  </a:schemeClr>
                </a:solidFill>
                <a:latin typeface="+mj-ea"/>
              </a:rPr>
              <a:t>用</a:t>
            </a:r>
            <a:r>
              <a:rPr lang="en-US" altLang="zh-CN" b="1" dirty="0">
                <a:solidFill>
                  <a:schemeClr val="tx1">
                    <a:lumMod val="65000"/>
                    <a:lumOff val="35000"/>
                  </a:schemeClr>
                </a:solidFill>
                <a:latin typeface="+mj-ea"/>
              </a:rPr>
              <a:t>tree map</a:t>
            </a:r>
            <a:r>
              <a:rPr lang="zh-CN" altLang="en-US" b="1" dirty="0">
                <a:solidFill>
                  <a:schemeClr val="tx1">
                    <a:lumMod val="65000"/>
                    <a:lumOff val="35000"/>
                  </a:schemeClr>
                </a:solidFill>
                <a:latin typeface="+mj-ea"/>
              </a:rPr>
              <a:t>图像化图层</a:t>
            </a:r>
            <a:endParaRPr lang="zh-CN" altLang="en-US" sz="2800" b="1" dirty="0"/>
          </a:p>
        </p:txBody>
      </p:sp>
      <p:sp>
        <p:nvSpPr>
          <p:cNvPr id="4" name="矩形 3"/>
          <p:cNvSpPr/>
          <p:nvPr/>
        </p:nvSpPr>
        <p:spPr>
          <a:xfrm>
            <a:off x="262558" y="1032214"/>
            <a:ext cx="8784976" cy="461665"/>
          </a:xfrm>
          <a:prstGeom prst="rect">
            <a:avLst/>
          </a:prstGeom>
        </p:spPr>
        <p:txBody>
          <a:bodyPr wrap="square">
            <a:spAutoFit/>
          </a:bodyPr>
          <a:lstStyle/>
          <a:p>
            <a:pPr indent="300355" eaLnBrk="0" hangingPunct="0">
              <a:tabLst>
                <a:tab pos="457200" algn="l"/>
              </a:tabLst>
              <a:defRPr/>
            </a:pP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案例：用</a:t>
            </a:r>
            <a:r>
              <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rPr>
              <a:t>tree map</a:t>
            </a: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可视化美国各州人口及流动情况</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406574" y="2781722"/>
            <a:ext cx="11616678" cy="1077218"/>
          </a:xfrm>
          <a:prstGeom prst="rect">
            <a:avLst/>
          </a:prstGeom>
        </p:spPr>
        <p:txBody>
          <a:bodyPr wrap="square">
            <a:spAutoFit/>
          </a:bodyPr>
          <a:lstStyle/>
          <a:p>
            <a:pPr indent="300355" eaLnBrk="0" hangingPunct="0">
              <a:tabLst>
                <a:tab pos="457200" algn="l"/>
              </a:tabLst>
              <a:defRPr/>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dirty="0" smtClean="0">
                <a:solidFill>
                  <a:schemeClr val="tx1">
                    <a:lumMod val="85000"/>
                    <a:lumOff val="15000"/>
                  </a:schemeClr>
                </a:solidFill>
                <a:latin typeface="微软雅黑" panose="020B0503020204020204" pitchFamily="34" charset="-122"/>
                <a:ea typeface="微软雅黑" panose="020B0503020204020204" pitchFamily="34" charset="-122"/>
              </a:rPr>
              <a:t>&lt;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div id="</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treemap</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"&gt;&lt;/div&gt;</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&lt;script </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src</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js</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/raphael-min.js" type="text/</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javascript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charset="utf-8"&gt;&lt;/script&gt;</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&lt;script </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src</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js</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/treemap-squared-0.5.min.js" type="text/</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javascript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charset="utf-8"&gt;&lt;/script&gt;</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7" name="Picture 2" descr="https://pic3.zhimg.com/80/afa7cf270a995758974bb641dfb39692_720w.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80488" y="117426"/>
            <a:ext cx="864096" cy="604868"/>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622598" y="1917626"/>
            <a:ext cx="10153128" cy="369332"/>
          </a:xfrm>
          <a:prstGeom prst="rect">
            <a:avLst/>
          </a:prstGeom>
        </p:spPr>
        <p:txBody>
          <a:bodyPr wrap="square">
            <a:spAutoFit/>
          </a:bodyPr>
          <a:lstStyle/>
          <a:p>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第一步：创建一个包含图表的</a:t>
            </a: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rPr>
              <a:t>div</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元素，引入</a:t>
            </a:r>
            <a:r>
              <a:rPr lang="en-US" altLang="zh-CN" sz="1800" dirty="0" err="1">
                <a:solidFill>
                  <a:schemeClr val="tx1">
                    <a:lumMod val="85000"/>
                    <a:lumOff val="15000"/>
                  </a:schemeClr>
                </a:solidFill>
                <a:latin typeface="微软雅黑" panose="020B0503020204020204" pitchFamily="34" charset="-122"/>
                <a:ea typeface="微软雅黑" panose="020B0503020204020204" pitchFamily="34" charset="-122"/>
              </a:rPr>
              <a:t>raphael</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库、</a:t>
            </a:r>
            <a:r>
              <a:rPr lang="en-US" altLang="zh-CN" sz="1800" dirty="0" err="1">
                <a:solidFill>
                  <a:schemeClr val="tx1">
                    <a:lumMod val="85000"/>
                    <a:lumOff val="15000"/>
                  </a:schemeClr>
                </a:solidFill>
                <a:latin typeface="微软雅黑" panose="020B0503020204020204" pitchFamily="34" charset="-122"/>
                <a:ea typeface="微软雅黑" panose="020B0503020204020204" pitchFamily="34" charset="-122"/>
              </a:rPr>
              <a:t>treemap</a:t>
            </a: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rPr>
              <a:t>-squared</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库</a:t>
            </a:r>
            <a:endParaRPr lang="zh-CN" altLang="en-US" sz="1800"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b="1" dirty="0">
                <a:solidFill>
                  <a:schemeClr val="tx1">
                    <a:lumMod val="65000"/>
                    <a:lumOff val="35000"/>
                  </a:schemeClr>
                </a:solidFill>
                <a:latin typeface="+mj-ea"/>
              </a:rPr>
              <a:t>5.</a:t>
            </a:r>
            <a:r>
              <a:rPr lang="zh-CN" altLang="en-US" b="1" dirty="0">
                <a:solidFill>
                  <a:schemeClr val="tx1">
                    <a:lumMod val="65000"/>
                    <a:lumOff val="35000"/>
                  </a:schemeClr>
                </a:solidFill>
                <a:latin typeface="+mj-ea"/>
              </a:rPr>
              <a:t>使用时间轴</a:t>
            </a:r>
            <a:r>
              <a:rPr lang="en-US" altLang="zh-CN" b="1" dirty="0">
                <a:solidFill>
                  <a:schemeClr val="tx1">
                    <a:lumMod val="65000"/>
                    <a:lumOff val="35000"/>
                  </a:schemeClr>
                </a:solidFill>
                <a:latin typeface="+mj-ea"/>
              </a:rPr>
              <a:t>Web</a:t>
            </a:r>
            <a:r>
              <a:rPr lang="zh-CN" altLang="en-US" b="1" dirty="0">
                <a:solidFill>
                  <a:schemeClr val="tx1">
                    <a:lumMod val="65000"/>
                    <a:lumOff val="35000"/>
                  </a:schemeClr>
                </a:solidFill>
                <a:latin typeface="+mj-ea"/>
              </a:rPr>
              <a:t>组件</a:t>
            </a:r>
            <a:endParaRPr lang="zh-CN" altLang="en-US" sz="2800" b="1" dirty="0"/>
          </a:p>
        </p:txBody>
      </p:sp>
      <p:sp>
        <p:nvSpPr>
          <p:cNvPr id="2" name="矩形 1"/>
          <p:cNvSpPr/>
          <p:nvPr/>
        </p:nvSpPr>
        <p:spPr>
          <a:xfrm>
            <a:off x="838622" y="1629594"/>
            <a:ext cx="6092825" cy="460375"/>
          </a:xfrm>
          <a:prstGeom prst="rect">
            <a:avLst/>
          </a:prstGeom>
        </p:spPr>
        <p:txBody>
          <a:bodyPr>
            <a:spAutoFit/>
          </a:bodyPr>
          <a:lstStyle/>
          <a:p>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第三步</a:t>
            </a:r>
            <a:r>
              <a:rPr lang="en-US" altLang="zh-CN"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创建时间轴</a:t>
            </a:r>
            <a:endParaRPr lang="zh-CN" dirty="0"/>
          </a:p>
        </p:txBody>
      </p:sp>
      <p:sp>
        <p:nvSpPr>
          <p:cNvPr id="5" name="矩形 4"/>
          <p:cNvSpPr/>
          <p:nvPr/>
        </p:nvSpPr>
        <p:spPr>
          <a:xfrm>
            <a:off x="262558" y="1032214"/>
            <a:ext cx="8784976" cy="460375"/>
          </a:xfrm>
          <a:prstGeom prst="rect">
            <a:avLst/>
          </a:prstGeom>
        </p:spPr>
        <p:txBody>
          <a:bodyPr wrap="square">
            <a:spAutoFit/>
          </a:bodyPr>
          <a:lstStyle/>
          <a:p>
            <a:pPr indent="300355" eaLnBrk="0" hangingPunct="0">
              <a:tabLst>
                <a:tab pos="457200" algn="l"/>
              </a:tabLst>
              <a:defRPr/>
            </a:pP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案例：用时间轴表示莎士比亚戏剧创作年表</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381769" y="2637706"/>
            <a:ext cx="9973945" cy="584775"/>
          </a:xfrm>
          <a:prstGeom prst="rect">
            <a:avLst/>
          </a:prstGeom>
          <a:noFill/>
        </p:spPr>
        <p:txBody>
          <a:bodyPr wrap="square" rtlCol="0" anchor="t">
            <a:spAutoFit/>
          </a:bodyPr>
          <a:lstStyle/>
          <a:p>
            <a:r>
              <a:rPr lang="en-US" altLang="zh-CN" sz="1600" b="1" dirty="0" smtClean="0"/>
              <a:t>3.1</a:t>
            </a:r>
            <a:r>
              <a:rPr lang="zh-CN" altLang="en-US" sz="1600" b="1" dirty="0" smtClean="0"/>
              <a:t>引入</a:t>
            </a:r>
            <a:r>
              <a:rPr lang="en-US" altLang="zh-CN" sz="1600" b="1" dirty="0" smtClean="0"/>
              <a:t>CSS</a:t>
            </a:r>
            <a:r>
              <a:rPr lang="zh-CN" altLang="en-US" sz="1600" b="1" dirty="0" smtClean="0"/>
              <a:t>样式</a:t>
            </a:r>
            <a:endParaRPr lang="en-US" altLang="zh-CN" sz="1600" b="1" dirty="0" smtClean="0"/>
          </a:p>
          <a:p>
            <a:r>
              <a:rPr lang="en-US" altLang="zh-CN" sz="1600" dirty="0"/>
              <a:t>&lt;link </a:t>
            </a:r>
            <a:r>
              <a:rPr lang="en-US" altLang="zh-CN" sz="1600" dirty="0" err="1"/>
              <a:t>rel</a:t>
            </a:r>
            <a:r>
              <a:rPr lang="en-US" altLang="zh-CN" sz="1600" dirty="0"/>
              <a:t>="</a:t>
            </a:r>
            <a:r>
              <a:rPr lang="en-US" altLang="zh-CN" sz="1600" dirty="0" err="1"/>
              <a:t>stylesheet</a:t>
            </a:r>
            <a:r>
              <a:rPr lang="en-US" altLang="zh-CN" sz="1600" dirty="0"/>
              <a:t>" type="text/</a:t>
            </a:r>
            <a:r>
              <a:rPr lang="en-US" altLang="zh-CN" sz="1600" dirty="0" err="1"/>
              <a:t>css</a:t>
            </a:r>
            <a:r>
              <a:rPr lang="en-US" altLang="zh-CN" sz="1600" dirty="0"/>
              <a:t>" </a:t>
            </a:r>
            <a:r>
              <a:rPr lang="en-US" altLang="zh-CN" sz="1600" dirty="0" err="1"/>
              <a:t>href</a:t>
            </a:r>
            <a:r>
              <a:rPr lang="en-US" altLang="zh-CN" sz="1600" dirty="0"/>
              <a:t>="</a:t>
            </a:r>
            <a:r>
              <a:rPr lang="en-US" altLang="zh-CN" sz="1600" dirty="0" err="1"/>
              <a:t>css</a:t>
            </a:r>
            <a:r>
              <a:rPr lang="en-US" altLang="zh-CN" sz="1600" dirty="0"/>
              <a:t>/timeline.css"/&gt;</a:t>
            </a:r>
            <a:endParaRPr lang="en-US" altLang="zh-CN" sz="1600" dirty="0" smtClean="0"/>
          </a:p>
        </p:txBody>
      </p:sp>
      <p:pic>
        <p:nvPicPr>
          <p:cNvPr id="9" name="Picture 2" descr="jQueryåå±å²æ¶é´è½´ç¹æ284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445" t="1804" r="25276"/>
          <a:stretch/>
        </p:blipFill>
        <p:spPr bwMode="auto">
          <a:xfrm>
            <a:off x="11423798" y="82638"/>
            <a:ext cx="562526" cy="648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930678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b="1" dirty="0">
                <a:solidFill>
                  <a:schemeClr val="tx1">
                    <a:lumMod val="65000"/>
                    <a:lumOff val="35000"/>
                  </a:schemeClr>
                </a:solidFill>
                <a:latin typeface="+mj-ea"/>
              </a:rPr>
              <a:t>5.</a:t>
            </a:r>
            <a:r>
              <a:rPr lang="zh-CN" altLang="en-US" b="1" dirty="0">
                <a:solidFill>
                  <a:schemeClr val="tx1">
                    <a:lumMod val="65000"/>
                    <a:lumOff val="35000"/>
                  </a:schemeClr>
                </a:solidFill>
                <a:latin typeface="+mj-ea"/>
              </a:rPr>
              <a:t>使用时间轴</a:t>
            </a:r>
            <a:r>
              <a:rPr lang="en-US" altLang="zh-CN" b="1" dirty="0">
                <a:solidFill>
                  <a:schemeClr val="tx1">
                    <a:lumMod val="65000"/>
                    <a:lumOff val="35000"/>
                  </a:schemeClr>
                </a:solidFill>
                <a:latin typeface="+mj-ea"/>
              </a:rPr>
              <a:t>Web</a:t>
            </a:r>
            <a:r>
              <a:rPr lang="zh-CN" altLang="en-US" b="1" dirty="0">
                <a:solidFill>
                  <a:schemeClr val="tx1">
                    <a:lumMod val="65000"/>
                    <a:lumOff val="35000"/>
                  </a:schemeClr>
                </a:solidFill>
                <a:latin typeface="+mj-ea"/>
              </a:rPr>
              <a:t>组件</a:t>
            </a:r>
            <a:endParaRPr lang="zh-CN" altLang="en-US" sz="2800" b="1" dirty="0"/>
          </a:p>
        </p:txBody>
      </p:sp>
      <p:sp>
        <p:nvSpPr>
          <p:cNvPr id="2" name="矩形 1"/>
          <p:cNvSpPr/>
          <p:nvPr/>
        </p:nvSpPr>
        <p:spPr>
          <a:xfrm>
            <a:off x="838622" y="1629594"/>
            <a:ext cx="6092825" cy="460375"/>
          </a:xfrm>
          <a:prstGeom prst="rect">
            <a:avLst/>
          </a:prstGeom>
        </p:spPr>
        <p:txBody>
          <a:bodyPr>
            <a:spAutoFit/>
          </a:bodyPr>
          <a:lstStyle/>
          <a:p>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第三步</a:t>
            </a:r>
            <a:r>
              <a:rPr lang="en-US" altLang="zh-CN"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创建时间轴</a:t>
            </a:r>
            <a:endParaRPr lang="zh-CN" dirty="0"/>
          </a:p>
        </p:txBody>
      </p:sp>
      <p:sp>
        <p:nvSpPr>
          <p:cNvPr id="5" name="矩形 4"/>
          <p:cNvSpPr/>
          <p:nvPr/>
        </p:nvSpPr>
        <p:spPr>
          <a:xfrm>
            <a:off x="262558" y="1032214"/>
            <a:ext cx="8784976" cy="460375"/>
          </a:xfrm>
          <a:prstGeom prst="rect">
            <a:avLst/>
          </a:prstGeom>
        </p:spPr>
        <p:txBody>
          <a:bodyPr wrap="square">
            <a:spAutoFit/>
          </a:bodyPr>
          <a:lstStyle/>
          <a:p>
            <a:pPr indent="300355" eaLnBrk="0" hangingPunct="0">
              <a:tabLst>
                <a:tab pos="457200" algn="l"/>
              </a:tabLst>
              <a:defRPr/>
            </a:pP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案例：用时间轴表示莎士比亚戏剧创作年表</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381769" y="2637706"/>
            <a:ext cx="9973945" cy="1077218"/>
          </a:xfrm>
          <a:prstGeom prst="rect">
            <a:avLst/>
          </a:prstGeom>
          <a:noFill/>
        </p:spPr>
        <p:txBody>
          <a:bodyPr wrap="square" rtlCol="0" anchor="t">
            <a:spAutoFit/>
          </a:bodyPr>
          <a:lstStyle/>
          <a:p>
            <a:r>
              <a:rPr lang="en-US" altLang="zh-CN" sz="1600" b="1" dirty="0" smtClean="0"/>
              <a:t>3.2</a:t>
            </a:r>
            <a:r>
              <a:rPr lang="zh-CN" altLang="en-US" sz="1600" b="1" dirty="0" smtClean="0"/>
              <a:t>修改容器结构</a:t>
            </a:r>
            <a:endParaRPr lang="en-US" altLang="zh-CN" sz="1600" b="1" dirty="0" smtClean="0"/>
          </a:p>
          <a:p>
            <a:r>
              <a:rPr lang="en-US" altLang="zh-CN" sz="1600" dirty="0"/>
              <a:t>&lt;div style="position: </a:t>
            </a:r>
            <a:r>
              <a:rPr lang="en-US" altLang="zh-CN" sz="1600" dirty="0" err="1"/>
              <a:t>relative;height</a:t>
            </a:r>
            <a:r>
              <a:rPr lang="en-US" altLang="zh-CN" sz="1600" dirty="0"/>
              <a:t>: 600px;"&gt;</a:t>
            </a:r>
          </a:p>
          <a:p>
            <a:r>
              <a:rPr lang="en-US" altLang="zh-CN" sz="1600" dirty="0" smtClean="0"/>
              <a:t>        &lt;</a:t>
            </a:r>
            <a:r>
              <a:rPr lang="en-US" altLang="zh-CN" sz="1600" dirty="0"/>
              <a:t>div id="timeline"&gt;&lt;/div&gt;</a:t>
            </a:r>
          </a:p>
          <a:p>
            <a:r>
              <a:rPr lang="en-US" altLang="zh-CN" sz="1600" dirty="0" smtClean="0"/>
              <a:t>&lt;/</a:t>
            </a:r>
            <a:r>
              <a:rPr lang="en-US" altLang="zh-CN" sz="1600" dirty="0"/>
              <a:t>div&gt;</a:t>
            </a:r>
            <a:endParaRPr lang="en-US" altLang="zh-CN" sz="1600" dirty="0" smtClean="0"/>
          </a:p>
        </p:txBody>
      </p:sp>
      <p:pic>
        <p:nvPicPr>
          <p:cNvPr id="9" name="Picture 2" descr="jQueryåå±å²æ¶é´è½´ç¹æ284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445" t="1804" r="25276"/>
          <a:stretch/>
        </p:blipFill>
        <p:spPr bwMode="auto">
          <a:xfrm>
            <a:off x="11423798" y="82638"/>
            <a:ext cx="562526" cy="648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33920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b="1" dirty="0">
                <a:solidFill>
                  <a:schemeClr val="tx1">
                    <a:lumMod val="65000"/>
                    <a:lumOff val="35000"/>
                  </a:schemeClr>
                </a:solidFill>
                <a:latin typeface="+mj-ea"/>
              </a:rPr>
              <a:t>5.</a:t>
            </a:r>
            <a:r>
              <a:rPr lang="zh-CN" altLang="en-US" b="1" dirty="0">
                <a:solidFill>
                  <a:schemeClr val="tx1">
                    <a:lumMod val="65000"/>
                    <a:lumOff val="35000"/>
                  </a:schemeClr>
                </a:solidFill>
                <a:latin typeface="+mj-ea"/>
              </a:rPr>
              <a:t>使用时间轴</a:t>
            </a:r>
            <a:r>
              <a:rPr lang="en-US" altLang="zh-CN" b="1" dirty="0">
                <a:solidFill>
                  <a:schemeClr val="tx1">
                    <a:lumMod val="65000"/>
                    <a:lumOff val="35000"/>
                  </a:schemeClr>
                </a:solidFill>
                <a:latin typeface="+mj-ea"/>
              </a:rPr>
              <a:t>Web</a:t>
            </a:r>
            <a:r>
              <a:rPr lang="zh-CN" altLang="en-US" b="1" dirty="0">
                <a:solidFill>
                  <a:schemeClr val="tx1">
                    <a:lumMod val="65000"/>
                    <a:lumOff val="35000"/>
                  </a:schemeClr>
                </a:solidFill>
                <a:latin typeface="+mj-ea"/>
              </a:rPr>
              <a:t>组件</a:t>
            </a:r>
            <a:endParaRPr lang="zh-CN" altLang="en-US" sz="2800" b="1" dirty="0"/>
          </a:p>
        </p:txBody>
      </p:sp>
      <p:sp>
        <p:nvSpPr>
          <p:cNvPr id="2" name="矩形 1"/>
          <p:cNvSpPr/>
          <p:nvPr/>
        </p:nvSpPr>
        <p:spPr>
          <a:xfrm>
            <a:off x="838622" y="1629594"/>
            <a:ext cx="6092825" cy="460375"/>
          </a:xfrm>
          <a:prstGeom prst="rect">
            <a:avLst/>
          </a:prstGeom>
        </p:spPr>
        <p:txBody>
          <a:bodyPr>
            <a:spAutoFit/>
          </a:bodyPr>
          <a:lstStyle/>
          <a:p>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第三步</a:t>
            </a:r>
            <a:r>
              <a:rPr lang="en-US" altLang="zh-CN"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创建时间轴</a:t>
            </a:r>
            <a:endParaRPr lang="zh-CN" dirty="0"/>
          </a:p>
        </p:txBody>
      </p:sp>
      <p:sp>
        <p:nvSpPr>
          <p:cNvPr id="5" name="矩形 4"/>
          <p:cNvSpPr/>
          <p:nvPr/>
        </p:nvSpPr>
        <p:spPr>
          <a:xfrm>
            <a:off x="262558" y="1032214"/>
            <a:ext cx="8784976" cy="460375"/>
          </a:xfrm>
          <a:prstGeom prst="rect">
            <a:avLst/>
          </a:prstGeom>
        </p:spPr>
        <p:txBody>
          <a:bodyPr wrap="square">
            <a:spAutoFit/>
          </a:bodyPr>
          <a:lstStyle/>
          <a:p>
            <a:pPr indent="300355" eaLnBrk="0" hangingPunct="0">
              <a:tabLst>
                <a:tab pos="457200" algn="l"/>
              </a:tabLst>
              <a:defRPr/>
            </a:pP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案例：用时间轴表示莎士比亚戏剧创作年表</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910630" y="2089969"/>
            <a:ext cx="6369621" cy="2246769"/>
          </a:xfrm>
          <a:prstGeom prst="rect">
            <a:avLst/>
          </a:prstGeom>
          <a:noFill/>
        </p:spPr>
        <p:txBody>
          <a:bodyPr wrap="square" rtlCol="0" anchor="t">
            <a:spAutoFit/>
          </a:bodyPr>
          <a:lstStyle/>
          <a:p>
            <a:r>
              <a:rPr lang="en-US" altLang="zh-CN" sz="1400" b="1" dirty="0" smtClean="0"/>
              <a:t>3.3</a:t>
            </a:r>
            <a:r>
              <a:rPr lang="zh-CN" altLang="en-US" sz="1400" b="1" dirty="0" smtClean="0"/>
              <a:t>添加时间轴组件</a:t>
            </a:r>
            <a:endParaRPr lang="en-US" altLang="zh-CN" sz="1400" b="1" dirty="0" smtClean="0"/>
          </a:p>
          <a:p>
            <a:r>
              <a:rPr lang="en-US" altLang="zh-CN" sz="1400" dirty="0" err="1" smtClean="0"/>
              <a:t>timelineConfig</a:t>
            </a:r>
            <a:r>
              <a:rPr lang="en-US" altLang="zh-CN" sz="1400" dirty="0" smtClean="0"/>
              <a:t> </a:t>
            </a:r>
            <a:r>
              <a:rPr lang="en-US" altLang="zh-CN" sz="1400" dirty="0"/>
              <a:t>= {</a:t>
            </a:r>
          </a:p>
          <a:p>
            <a:r>
              <a:rPr lang="en-US" altLang="zh-CN" sz="1400" dirty="0" smtClean="0"/>
              <a:t>      type</a:t>
            </a:r>
            <a:r>
              <a:rPr lang="en-US" altLang="zh-CN" sz="1400" dirty="0"/>
              <a:t>:       'timeline',</a:t>
            </a:r>
          </a:p>
          <a:p>
            <a:r>
              <a:rPr lang="en-US" altLang="zh-CN" sz="1400" dirty="0" smtClean="0"/>
              <a:t>      width</a:t>
            </a:r>
            <a:r>
              <a:rPr lang="en-US" altLang="zh-CN" sz="1400" dirty="0"/>
              <a:t>:      '100%',</a:t>
            </a:r>
          </a:p>
          <a:p>
            <a:r>
              <a:rPr lang="en-US" altLang="zh-CN" sz="1400" dirty="0" smtClean="0"/>
              <a:t>      height</a:t>
            </a:r>
            <a:r>
              <a:rPr lang="en-US" altLang="zh-CN" sz="1400" dirty="0"/>
              <a:t>:     '600',</a:t>
            </a:r>
          </a:p>
          <a:p>
            <a:r>
              <a:rPr lang="en-US" altLang="zh-CN" sz="1400" dirty="0" smtClean="0"/>
              <a:t>      source</a:t>
            </a:r>
            <a:r>
              <a:rPr lang="en-US" altLang="zh-CN" sz="1400" dirty="0"/>
              <a:t>:     {timeline: </a:t>
            </a:r>
            <a:r>
              <a:rPr lang="en-US" altLang="zh-CN" sz="1400" dirty="0" err="1"/>
              <a:t>timelineData</a:t>
            </a:r>
            <a:r>
              <a:rPr lang="en-US" altLang="zh-CN" sz="1400" dirty="0"/>
              <a:t>},</a:t>
            </a:r>
          </a:p>
          <a:p>
            <a:r>
              <a:rPr lang="en-US" altLang="zh-CN" sz="1400" dirty="0" smtClean="0"/>
              <a:t>      </a:t>
            </a:r>
            <a:r>
              <a:rPr lang="en-US" altLang="zh-CN" sz="1400" dirty="0" err="1" smtClean="0"/>
              <a:t>embed_id</a:t>
            </a:r>
            <a:r>
              <a:rPr lang="en-US" altLang="zh-CN" sz="1400" dirty="0"/>
              <a:t>:   'timeline'</a:t>
            </a:r>
          </a:p>
          <a:p>
            <a:r>
              <a:rPr lang="en-US" altLang="zh-CN" sz="1400" dirty="0" smtClean="0"/>
              <a:t>};</a:t>
            </a:r>
            <a:endParaRPr lang="en-US" altLang="zh-CN" sz="1400" dirty="0"/>
          </a:p>
          <a:p>
            <a:r>
              <a:rPr lang="en-US" altLang="zh-CN" sz="1400" dirty="0" err="1" smtClean="0"/>
              <a:t>timelinejs</a:t>
            </a:r>
            <a:r>
              <a:rPr lang="en-US" altLang="zh-CN" sz="1400" dirty="0" smtClean="0"/>
              <a:t> </a:t>
            </a:r>
            <a:r>
              <a:rPr lang="en-US" altLang="zh-CN" sz="1400" dirty="0"/>
              <a:t>= new </a:t>
            </a:r>
            <a:r>
              <a:rPr lang="en-US" altLang="zh-CN" sz="1400" dirty="0" err="1"/>
              <a:t>VMM.Timeline</a:t>
            </a:r>
            <a:r>
              <a:rPr lang="en-US" altLang="zh-CN" sz="1400" dirty="0"/>
              <a:t>('timeline','100%','600px');</a:t>
            </a:r>
          </a:p>
          <a:p>
            <a:r>
              <a:rPr lang="en-US" altLang="zh-CN" sz="1400" dirty="0" err="1" smtClean="0"/>
              <a:t>timelinejs.init</a:t>
            </a:r>
            <a:r>
              <a:rPr lang="en-US" altLang="zh-CN" sz="1400" dirty="0" smtClean="0"/>
              <a:t>(</a:t>
            </a:r>
            <a:r>
              <a:rPr lang="en-US" altLang="zh-CN" sz="1400" dirty="0" err="1" smtClean="0"/>
              <a:t>timelineConfig</a:t>
            </a:r>
            <a:r>
              <a:rPr lang="en-US" altLang="zh-CN" sz="1400" dirty="0"/>
              <a:t>);</a:t>
            </a:r>
            <a:endParaRPr lang="en-US" altLang="zh-CN" sz="1400" dirty="0" smtClean="0"/>
          </a:p>
        </p:txBody>
      </p:sp>
      <p:pic>
        <p:nvPicPr>
          <p:cNvPr id="9" name="Picture 2" descr="jQueryåå±å²æ¶é´è½´ç¹æ284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445" t="1804" r="25276"/>
          <a:stretch/>
        </p:blipFill>
        <p:spPr bwMode="auto">
          <a:xfrm>
            <a:off x="11423798" y="82638"/>
            <a:ext cx="562526" cy="648072"/>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9581" t="22820" r="13850" b="30889"/>
          <a:stretch/>
        </p:blipFill>
        <p:spPr bwMode="auto">
          <a:xfrm>
            <a:off x="2926854" y="4293890"/>
            <a:ext cx="5760640" cy="2476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956609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b="1" dirty="0">
                <a:solidFill>
                  <a:schemeClr val="tx1">
                    <a:lumMod val="65000"/>
                    <a:lumOff val="35000"/>
                  </a:schemeClr>
                </a:solidFill>
                <a:latin typeface="+mj-ea"/>
              </a:rPr>
              <a:t>5.</a:t>
            </a:r>
            <a:r>
              <a:rPr lang="zh-CN" altLang="en-US" b="1" dirty="0">
                <a:solidFill>
                  <a:schemeClr val="tx1">
                    <a:lumMod val="65000"/>
                    <a:lumOff val="35000"/>
                  </a:schemeClr>
                </a:solidFill>
                <a:latin typeface="+mj-ea"/>
              </a:rPr>
              <a:t>使用时间轴</a:t>
            </a:r>
            <a:r>
              <a:rPr lang="en-US" altLang="zh-CN" b="1" dirty="0">
                <a:solidFill>
                  <a:schemeClr val="tx1">
                    <a:lumMod val="65000"/>
                    <a:lumOff val="35000"/>
                  </a:schemeClr>
                </a:solidFill>
                <a:latin typeface="+mj-ea"/>
              </a:rPr>
              <a:t>Web</a:t>
            </a:r>
            <a:r>
              <a:rPr lang="zh-CN" altLang="en-US" b="1" dirty="0">
                <a:solidFill>
                  <a:schemeClr val="tx1">
                    <a:lumMod val="65000"/>
                    <a:lumOff val="35000"/>
                  </a:schemeClr>
                </a:solidFill>
                <a:latin typeface="+mj-ea"/>
              </a:rPr>
              <a:t>组件</a:t>
            </a:r>
            <a:endParaRPr lang="zh-CN" altLang="en-US" sz="2800" b="1" dirty="0"/>
          </a:p>
        </p:txBody>
      </p:sp>
      <p:sp>
        <p:nvSpPr>
          <p:cNvPr id="4" name="矩形 3"/>
          <p:cNvSpPr/>
          <p:nvPr/>
        </p:nvSpPr>
        <p:spPr>
          <a:xfrm>
            <a:off x="262558" y="1032214"/>
            <a:ext cx="3712274" cy="461665"/>
          </a:xfrm>
          <a:prstGeom prst="rect">
            <a:avLst/>
          </a:prstGeom>
        </p:spPr>
        <p:txBody>
          <a:bodyPr wrap="square">
            <a:spAutoFit/>
          </a:bodyPr>
          <a:lstStyle/>
          <a:p>
            <a:pPr indent="300355" eaLnBrk="0" hangingPunct="0">
              <a:tabLst>
                <a:tab pos="457200" algn="l"/>
              </a:tabLst>
              <a:defRPr/>
            </a:pP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课堂练习</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550590" y="2133650"/>
            <a:ext cx="7560840" cy="460375"/>
          </a:xfrm>
          <a:prstGeom prst="rect">
            <a:avLst/>
          </a:prstGeom>
        </p:spPr>
        <p:txBody>
          <a:bodyPr wrap="square">
            <a:spAutoFit/>
          </a:bodyPr>
          <a:lstStyle/>
          <a:p>
            <a:r>
              <a:rPr lang="zh-CN" altLang="en-US" dirty="0" smtClean="0"/>
              <a:t>         </a:t>
            </a:r>
            <a:r>
              <a:rPr lang="zh-CN" dirty="0" smtClean="0"/>
              <a:t>请</a:t>
            </a:r>
            <a:r>
              <a:rPr lang="zh-CN" dirty="0" smtClean="0"/>
              <a:t>使用</a:t>
            </a:r>
            <a:r>
              <a:rPr lang="zh-CN" altLang="en-US" dirty="0" smtClean="0"/>
              <a:t>时间轴把中国历史朝代</a:t>
            </a:r>
            <a:r>
              <a:rPr lang="zh-CN" dirty="0" smtClean="0"/>
              <a:t>表示</a:t>
            </a:r>
            <a:r>
              <a:rPr lang="zh-CN" dirty="0" smtClean="0"/>
              <a:t>出来。</a:t>
            </a:r>
            <a:endParaRPr lang="zh-CN" dirty="0"/>
          </a:p>
        </p:txBody>
      </p:sp>
      <p:pic>
        <p:nvPicPr>
          <p:cNvPr id="6146" name="Picture 2" descr="https://ss0.bdstatic.com/70cFuHSh_Q1YnxGkpoWK1HF6hhy/it/u=3057043081,1741415755&amp;fm=26&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7294" y="1263046"/>
            <a:ext cx="3394348" cy="52272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jQueryåå±å²æ¶é´è½´ç¹æ284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5445" t="1804" r="25276"/>
          <a:stretch/>
        </p:blipFill>
        <p:spPr bwMode="auto">
          <a:xfrm>
            <a:off x="11423798" y="82638"/>
            <a:ext cx="562526" cy="648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243370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412431" y="2106226"/>
            <a:ext cx="2047135" cy="2047869"/>
            <a:chOff x="304800" y="673100"/>
            <a:chExt cx="4000500" cy="4000500"/>
          </a:xfrm>
          <a:effectLst>
            <a:outerShdw blurRad="444500" dist="254000" dir="8100000" algn="tr" rotWithShape="0">
              <a:prstClr val="black">
                <a:alpha val="50000"/>
              </a:prstClr>
            </a:outerShdw>
          </a:effectLst>
        </p:grpSpPr>
        <p:sp>
          <p:nvSpPr>
            <p:cNvPr id="4" name="同心圆 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2400" kern="0">
                <a:solidFill>
                  <a:sysClr val="windowText" lastClr="000000"/>
                </a:solidFill>
                <a:latin typeface="Calibri" panose="020F0502020204030204"/>
                <a:ea typeface="宋体" panose="02010600030101010101" pitchFamily="2" charset="-122"/>
              </a:endParaRPr>
            </a:p>
          </p:txBody>
        </p:sp>
        <p:sp>
          <p:nvSpPr>
            <p:cNvPr id="5" name="椭圆 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2400" kern="0">
                <a:solidFill>
                  <a:sysClr val="window" lastClr="FFFFFF"/>
                </a:solidFill>
                <a:latin typeface="Calibri" panose="020F0502020204030204"/>
                <a:ea typeface="宋体" panose="02010600030101010101" pitchFamily="2" charset="-122"/>
              </a:endParaRPr>
            </a:p>
          </p:txBody>
        </p:sp>
      </p:grpSp>
      <p:grpSp>
        <p:nvGrpSpPr>
          <p:cNvPr id="6" name="组合 5"/>
          <p:cNvGrpSpPr/>
          <p:nvPr/>
        </p:nvGrpSpPr>
        <p:grpSpPr>
          <a:xfrm>
            <a:off x="4327755" y="2106226"/>
            <a:ext cx="2047135" cy="2047869"/>
            <a:chOff x="304800" y="673100"/>
            <a:chExt cx="4000500" cy="4000500"/>
          </a:xfrm>
          <a:effectLst>
            <a:outerShdw blurRad="444500" dist="254000" dir="8100000" algn="tr" rotWithShape="0">
              <a:prstClr val="black">
                <a:alpha val="50000"/>
              </a:prstClr>
            </a:outerShdw>
          </a:effectLst>
        </p:grpSpPr>
        <p:sp>
          <p:nvSpPr>
            <p:cNvPr id="7" name="同心圆 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2400" kern="0">
                <a:solidFill>
                  <a:sysClr val="windowText" lastClr="000000"/>
                </a:solidFill>
                <a:latin typeface="Calibri" panose="020F0502020204030204"/>
                <a:ea typeface="宋体" panose="02010600030101010101" pitchFamily="2" charset="-122"/>
              </a:endParaRPr>
            </a:p>
          </p:txBody>
        </p:sp>
        <p:sp>
          <p:nvSpPr>
            <p:cNvPr id="8" name="椭圆 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2400" kern="0">
                <a:solidFill>
                  <a:sysClr val="window" lastClr="FFFFFF"/>
                </a:solidFill>
                <a:latin typeface="Calibri" panose="020F0502020204030204"/>
                <a:ea typeface="宋体" panose="02010600030101010101" pitchFamily="2" charset="-122"/>
              </a:endParaRPr>
            </a:p>
          </p:txBody>
        </p:sp>
      </p:grpSp>
      <p:grpSp>
        <p:nvGrpSpPr>
          <p:cNvPr id="9" name="组合 8"/>
          <p:cNvGrpSpPr/>
          <p:nvPr/>
        </p:nvGrpSpPr>
        <p:grpSpPr>
          <a:xfrm>
            <a:off x="2217869" y="2061643"/>
            <a:ext cx="2047135" cy="2047869"/>
            <a:chOff x="304800" y="673100"/>
            <a:chExt cx="4000500" cy="4000500"/>
          </a:xfrm>
          <a:effectLst>
            <a:outerShdw blurRad="444500" dist="254000" dir="8100000" algn="tr" rotWithShape="0">
              <a:prstClr val="black">
                <a:alpha val="50000"/>
              </a:prstClr>
            </a:outerShdw>
          </a:effectLst>
        </p:grpSpPr>
        <p:sp>
          <p:nvSpPr>
            <p:cNvPr id="10" name="同心圆 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2400" kern="0">
                <a:solidFill>
                  <a:sysClr val="windowText" lastClr="000000"/>
                </a:solidFill>
                <a:latin typeface="Calibri" panose="020F0502020204030204"/>
                <a:ea typeface="宋体" panose="02010600030101010101" pitchFamily="2" charset="-122"/>
              </a:endParaRPr>
            </a:p>
          </p:txBody>
        </p:sp>
        <p:sp>
          <p:nvSpPr>
            <p:cNvPr id="11" name="椭圆 1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2400" kern="0">
                <a:solidFill>
                  <a:sysClr val="window" lastClr="FFFFFF"/>
                </a:solidFill>
                <a:latin typeface="Calibri" panose="020F0502020204030204"/>
                <a:ea typeface="宋体" panose="02010600030101010101" pitchFamily="2" charset="-122"/>
              </a:endParaRPr>
            </a:p>
          </p:txBody>
        </p:sp>
      </p:grpSp>
      <p:grpSp>
        <p:nvGrpSpPr>
          <p:cNvPr id="12" name="组合 11"/>
          <p:cNvGrpSpPr/>
          <p:nvPr/>
        </p:nvGrpSpPr>
        <p:grpSpPr>
          <a:xfrm>
            <a:off x="8500663" y="2106226"/>
            <a:ext cx="2047135" cy="2047869"/>
            <a:chOff x="304800" y="673100"/>
            <a:chExt cx="4000500" cy="4000500"/>
          </a:xfrm>
          <a:effectLst>
            <a:outerShdw blurRad="444500" dist="254000" dir="8100000" algn="tr" rotWithShape="0">
              <a:prstClr val="black">
                <a:alpha val="50000"/>
              </a:prstClr>
            </a:outerShdw>
          </a:effectLst>
        </p:grpSpPr>
        <p:sp>
          <p:nvSpPr>
            <p:cNvPr id="13" name="同心圆 1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2400" kern="0">
                <a:solidFill>
                  <a:sysClr val="windowText" lastClr="000000"/>
                </a:solidFill>
                <a:latin typeface="Calibri" panose="020F0502020204030204"/>
                <a:ea typeface="宋体" panose="02010600030101010101" pitchFamily="2" charset="-122"/>
              </a:endParaRPr>
            </a:p>
          </p:txBody>
        </p:sp>
        <p:sp>
          <p:nvSpPr>
            <p:cNvPr id="14" name="椭圆 1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200" fontAlgn="auto">
                <a:spcBef>
                  <a:spcPts val="0"/>
                </a:spcBef>
                <a:spcAft>
                  <a:spcPts val="0"/>
                </a:spcAft>
                <a:defRPr/>
              </a:pPr>
              <a:endParaRPr lang="zh-CN" altLang="en-US" sz="2400" kern="0">
                <a:solidFill>
                  <a:sysClr val="window" lastClr="FFFFFF"/>
                </a:solidFill>
                <a:latin typeface="Calibri" panose="020F0502020204030204"/>
                <a:ea typeface="宋体" panose="02010600030101010101" pitchFamily="2" charset="-122"/>
              </a:endParaRPr>
            </a:p>
          </p:txBody>
        </p:sp>
      </p:grpSp>
      <p:sp>
        <p:nvSpPr>
          <p:cNvPr id="15" name="矩形 14"/>
          <p:cNvSpPr/>
          <p:nvPr/>
        </p:nvSpPr>
        <p:spPr>
          <a:xfrm>
            <a:off x="2631103" y="2459620"/>
            <a:ext cx="1186495" cy="1251915"/>
          </a:xfrm>
          <a:prstGeom prst="rect">
            <a:avLst/>
          </a:prstGeom>
        </p:spPr>
        <p:txBody>
          <a:bodyPr wrap="none" lIns="121917" tIns="60958" rIns="121917" bIns="60958">
            <a:spAutoFit/>
          </a:bodyPr>
          <a:lstStyle/>
          <a:p>
            <a:r>
              <a:rPr lang="zh-CN" altLang="en-US" sz="7300" b="1" dirty="0">
                <a:solidFill>
                  <a:schemeClr val="accent1"/>
                </a:solidFill>
                <a:latin typeface="微软雅黑" panose="020B0503020204020204" pitchFamily="34" charset="-122"/>
                <a:ea typeface="微软雅黑" panose="020B0503020204020204" pitchFamily="34" charset="-122"/>
              </a:rPr>
              <a:t>谢</a:t>
            </a:r>
          </a:p>
        </p:txBody>
      </p:sp>
      <p:sp>
        <p:nvSpPr>
          <p:cNvPr id="16" name="矩形 15"/>
          <p:cNvSpPr/>
          <p:nvPr/>
        </p:nvSpPr>
        <p:spPr>
          <a:xfrm>
            <a:off x="4763256" y="2504203"/>
            <a:ext cx="1186495" cy="1251915"/>
          </a:xfrm>
          <a:prstGeom prst="rect">
            <a:avLst/>
          </a:prstGeom>
        </p:spPr>
        <p:txBody>
          <a:bodyPr wrap="none" lIns="121917" tIns="60958" rIns="121917" bIns="60958">
            <a:spAutoFit/>
          </a:bodyPr>
          <a:lstStyle/>
          <a:p>
            <a:r>
              <a:rPr lang="zh-CN" altLang="en-US" sz="7300" b="1" dirty="0">
                <a:solidFill>
                  <a:schemeClr val="accent1"/>
                </a:solidFill>
                <a:latin typeface="微软雅黑" panose="020B0503020204020204" pitchFamily="34" charset="-122"/>
                <a:ea typeface="微软雅黑" panose="020B0503020204020204" pitchFamily="34" charset="-122"/>
              </a:rPr>
              <a:t>谢</a:t>
            </a:r>
          </a:p>
        </p:txBody>
      </p:sp>
      <p:sp>
        <p:nvSpPr>
          <p:cNvPr id="17" name="矩形 16"/>
          <p:cNvSpPr/>
          <p:nvPr/>
        </p:nvSpPr>
        <p:spPr>
          <a:xfrm>
            <a:off x="6836540" y="2504203"/>
            <a:ext cx="1186495" cy="1251915"/>
          </a:xfrm>
          <a:prstGeom prst="rect">
            <a:avLst/>
          </a:prstGeom>
        </p:spPr>
        <p:txBody>
          <a:bodyPr wrap="none" lIns="121917" tIns="60958" rIns="121917" bIns="60958">
            <a:spAutoFit/>
          </a:bodyPr>
          <a:lstStyle/>
          <a:p>
            <a:r>
              <a:rPr lang="zh-CN" altLang="en-US" sz="7300" b="1" dirty="0">
                <a:solidFill>
                  <a:schemeClr val="accent1"/>
                </a:solidFill>
                <a:latin typeface="微软雅黑" panose="020B0503020204020204" pitchFamily="34" charset="-122"/>
                <a:ea typeface="微软雅黑" panose="020B0503020204020204" pitchFamily="34" charset="-122"/>
              </a:rPr>
              <a:t>观</a:t>
            </a:r>
          </a:p>
        </p:txBody>
      </p:sp>
      <p:sp>
        <p:nvSpPr>
          <p:cNvPr id="18" name="矩形 17"/>
          <p:cNvSpPr/>
          <p:nvPr/>
        </p:nvSpPr>
        <p:spPr>
          <a:xfrm>
            <a:off x="8939557" y="2504203"/>
            <a:ext cx="1186495" cy="1251915"/>
          </a:xfrm>
          <a:prstGeom prst="rect">
            <a:avLst/>
          </a:prstGeom>
        </p:spPr>
        <p:txBody>
          <a:bodyPr wrap="none" lIns="121917" tIns="60958" rIns="121917" bIns="60958">
            <a:spAutoFit/>
          </a:bodyPr>
          <a:lstStyle/>
          <a:p>
            <a:r>
              <a:rPr lang="zh-CN" altLang="en-US" sz="7300" b="1" dirty="0">
                <a:solidFill>
                  <a:schemeClr val="accent1"/>
                </a:solidFill>
                <a:latin typeface="微软雅黑" panose="020B0503020204020204" pitchFamily="34" charset="-122"/>
                <a:ea typeface="微软雅黑" panose="020B0503020204020204" pitchFamily="34" charset="-122"/>
              </a:rPr>
              <a:t>看</a:t>
            </a:r>
          </a:p>
        </p:txBody>
      </p:sp>
      <p:sp>
        <p:nvSpPr>
          <p:cNvPr id="102" name="椭圆 101"/>
          <p:cNvSpPr/>
          <p:nvPr/>
        </p:nvSpPr>
        <p:spPr>
          <a:xfrm>
            <a:off x="6418762" y="3761896"/>
            <a:ext cx="667790" cy="668032"/>
          </a:xfrm>
          <a:prstGeom prst="ellipse">
            <a:avLst/>
          </a:prstGeom>
          <a:solidFill>
            <a:schemeClr val="accent2"/>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03" name="椭圆 102"/>
          <p:cNvSpPr/>
          <p:nvPr/>
        </p:nvSpPr>
        <p:spPr>
          <a:xfrm>
            <a:off x="7941671" y="4061049"/>
            <a:ext cx="366322" cy="366454"/>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04" name="椭圆 103"/>
          <p:cNvSpPr/>
          <p:nvPr/>
        </p:nvSpPr>
        <p:spPr>
          <a:xfrm>
            <a:off x="3722065" y="4061528"/>
            <a:ext cx="366322" cy="366454"/>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05" name="椭圆 104"/>
          <p:cNvSpPr/>
          <p:nvPr/>
        </p:nvSpPr>
        <p:spPr>
          <a:xfrm>
            <a:off x="3327005" y="4219348"/>
            <a:ext cx="183161" cy="183228"/>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06" name="椭圆 105"/>
          <p:cNvSpPr/>
          <p:nvPr/>
        </p:nvSpPr>
        <p:spPr>
          <a:xfrm>
            <a:off x="8552443" y="4067741"/>
            <a:ext cx="366322" cy="366454"/>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07" name="椭圆 106"/>
          <p:cNvSpPr/>
          <p:nvPr/>
        </p:nvSpPr>
        <p:spPr>
          <a:xfrm>
            <a:off x="4401952" y="4057732"/>
            <a:ext cx="183161" cy="183228"/>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08" name="椭圆 107"/>
          <p:cNvSpPr/>
          <p:nvPr/>
        </p:nvSpPr>
        <p:spPr>
          <a:xfrm>
            <a:off x="9056058" y="4232982"/>
            <a:ext cx="183161" cy="183228"/>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09" name="椭圆 108"/>
          <p:cNvSpPr/>
          <p:nvPr/>
        </p:nvSpPr>
        <p:spPr>
          <a:xfrm>
            <a:off x="5452600" y="4103891"/>
            <a:ext cx="333895" cy="334016"/>
          </a:xfrm>
          <a:prstGeom prst="ellipse">
            <a:avLst/>
          </a:prstGeom>
          <a:solidFill>
            <a:schemeClr val="accent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10" name="椭圆 109"/>
          <p:cNvSpPr/>
          <p:nvPr/>
        </p:nvSpPr>
        <p:spPr>
          <a:xfrm>
            <a:off x="9287631" y="4059338"/>
            <a:ext cx="366322" cy="366454"/>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11" name="椭圆 110"/>
          <p:cNvSpPr/>
          <p:nvPr/>
        </p:nvSpPr>
        <p:spPr>
          <a:xfrm>
            <a:off x="5854179" y="4070082"/>
            <a:ext cx="366322" cy="366454"/>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12" name="椭圆 111"/>
          <p:cNvSpPr/>
          <p:nvPr/>
        </p:nvSpPr>
        <p:spPr>
          <a:xfrm>
            <a:off x="10131204" y="4135610"/>
            <a:ext cx="183161" cy="183228"/>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13" name="椭圆 112"/>
          <p:cNvSpPr/>
          <p:nvPr/>
        </p:nvSpPr>
        <p:spPr>
          <a:xfrm>
            <a:off x="8186122" y="3815945"/>
            <a:ext cx="366322" cy="366454"/>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14" name="椭圆 113"/>
          <p:cNvSpPr/>
          <p:nvPr/>
        </p:nvSpPr>
        <p:spPr>
          <a:xfrm>
            <a:off x="3079611" y="4233361"/>
            <a:ext cx="183161" cy="183228"/>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15" name="椭圆 114"/>
          <p:cNvSpPr/>
          <p:nvPr/>
        </p:nvSpPr>
        <p:spPr>
          <a:xfrm>
            <a:off x="6296272" y="3908668"/>
            <a:ext cx="183161" cy="183228"/>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16" name="椭圆 115"/>
          <p:cNvSpPr/>
          <p:nvPr/>
        </p:nvSpPr>
        <p:spPr>
          <a:xfrm>
            <a:off x="4593643" y="3986577"/>
            <a:ext cx="429479" cy="429634"/>
          </a:xfrm>
          <a:prstGeom prst="ellipse">
            <a:avLst/>
          </a:prstGeom>
          <a:solidFill>
            <a:schemeClr val="accent2"/>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17" name="椭圆 116"/>
          <p:cNvSpPr/>
          <p:nvPr/>
        </p:nvSpPr>
        <p:spPr>
          <a:xfrm>
            <a:off x="7086553" y="4056909"/>
            <a:ext cx="366322" cy="366454"/>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18" name="椭圆 117"/>
          <p:cNvSpPr/>
          <p:nvPr/>
        </p:nvSpPr>
        <p:spPr>
          <a:xfrm>
            <a:off x="1928437" y="4061354"/>
            <a:ext cx="366322" cy="366454"/>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19" name="椭圆 118"/>
          <p:cNvSpPr/>
          <p:nvPr/>
        </p:nvSpPr>
        <p:spPr>
          <a:xfrm>
            <a:off x="1548208" y="4236369"/>
            <a:ext cx="183161" cy="183228"/>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20" name="椭圆 119"/>
          <p:cNvSpPr/>
          <p:nvPr/>
        </p:nvSpPr>
        <p:spPr>
          <a:xfrm>
            <a:off x="4015475" y="3816935"/>
            <a:ext cx="366322" cy="366454"/>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21" name="椭圆 120"/>
          <p:cNvSpPr/>
          <p:nvPr/>
        </p:nvSpPr>
        <p:spPr>
          <a:xfrm>
            <a:off x="2573390" y="4132120"/>
            <a:ext cx="183161" cy="183228"/>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22" name="椭圆 121"/>
          <p:cNvSpPr/>
          <p:nvPr/>
        </p:nvSpPr>
        <p:spPr>
          <a:xfrm>
            <a:off x="8545492" y="3918263"/>
            <a:ext cx="183161" cy="183228"/>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23" name="椭圆 122"/>
          <p:cNvSpPr/>
          <p:nvPr/>
        </p:nvSpPr>
        <p:spPr>
          <a:xfrm>
            <a:off x="10625429" y="4048959"/>
            <a:ext cx="366322" cy="366454"/>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p:cTn id="7" dur="500" fill="hold"/>
                                        <p:tgtEl>
                                          <p:spTgt spid="102"/>
                                        </p:tgtEl>
                                        <p:attrNameLst>
                                          <p:attrName>ppt_w</p:attrName>
                                        </p:attrNameLst>
                                      </p:cBhvr>
                                      <p:tavLst>
                                        <p:tav tm="0">
                                          <p:val>
                                            <p:fltVal val="0"/>
                                          </p:val>
                                        </p:tav>
                                        <p:tav tm="100000">
                                          <p:val>
                                            <p:strVal val="#ppt_w"/>
                                          </p:val>
                                        </p:tav>
                                      </p:tavLst>
                                    </p:anim>
                                    <p:anim calcmode="lin" valueType="num">
                                      <p:cBhvr>
                                        <p:cTn id="8" dur="500" fill="hold"/>
                                        <p:tgtEl>
                                          <p:spTgt spid="102"/>
                                        </p:tgtEl>
                                        <p:attrNameLst>
                                          <p:attrName>ppt_h</p:attrName>
                                        </p:attrNameLst>
                                      </p:cBhvr>
                                      <p:tavLst>
                                        <p:tav tm="0">
                                          <p:val>
                                            <p:fltVal val="0"/>
                                          </p:val>
                                        </p:tav>
                                        <p:tav tm="100000">
                                          <p:val>
                                            <p:strVal val="#ppt_h"/>
                                          </p:val>
                                        </p:tav>
                                      </p:tavLst>
                                    </p:anim>
                                    <p:animEffect transition="in" filter="fade">
                                      <p:cBhvr>
                                        <p:cTn id="9" dur="500"/>
                                        <p:tgtEl>
                                          <p:spTgt spid="102"/>
                                        </p:tgtEl>
                                      </p:cBhvr>
                                    </p:animEffect>
                                  </p:childTnLst>
                                </p:cTn>
                              </p:par>
                              <p:par>
                                <p:cTn id="10" presetID="53" presetClass="entr" presetSubtype="16" fill="hold" grpId="0" nodeType="withEffect">
                                  <p:stCondLst>
                                    <p:cond delay="400"/>
                                  </p:stCondLst>
                                  <p:childTnLst>
                                    <p:set>
                                      <p:cBhvr>
                                        <p:cTn id="11" dur="1" fill="hold">
                                          <p:stCondLst>
                                            <p:cond delay="0"/>
                                          </p:stCondLst>
                                        </p:cTn>
                                        <p:tgtEl>
                                          <p:spTgt spid="103"/>
                                        </p:tgtEl>
                                        <p:attrNameLst>
                                          <p:attrName>style.visibility</p:attrName>
                                        </p:attrNameLst>
                                      </p:cBhvr>
                                      <p:to>
                                        <p:strVal val="visible"/>
                                      </p:to>
                                    </p:set>
                                    <p:anim calcmode="lin" valueType="num">
                                      <p:cBhvr>
                                        <p:cTn id="12" dur="500" fill="hold"/>
                                        <p:tgtEl>
                                          <p:spTgt spid="103"/>
                                        </p:tgtEl>
                                        <p:attrNameLst>
                                          <p:attrName>ppt_w</p:attrName>
                                        </p:attrNameLst>
                                      </p:cBhvr>
                                      <p:tavLst>
                                        <p:tav tm="0">
                                          <p:val>
                                            <p:fltVal val="0"/>
                                          </p:val>
                                        </p:tav>
                                        <p:tav tm="100000">
                                          <p:val>
                                            <p:strVal val="#ppt_w"/>
                                          </p:val>
                                        </p:tav>
                                      </p:tavLst>
                                    </p:anim>
                                    <p:anim calcmode="lin" valueType="num">
                                      <p:cBhvr>
                                        <p:cTn id="13" dur="500" fill="hold"/>
                                        <p:tgtEl>
                                          <p:spTgt spid="103"/>
                                        </p:tgtEl>
                                        <p:attrNameLst>
                                          <p:attrName>ppt_h</p:attrName>
                                        </p:attrNameLst>
                                      </p:cBhvr>
                                      <p:tavLst>
                                        <p:tav tm="0">
                                          <p:val>
                                            <p:fltVal val="0"/>
                                          </p:val>
                                        </p:tav>
                                        <p:tav tm="100000">
                                          <p:val>
                                            <p:strVal val="#ppt_h"/>
                                          </p:val>
                                        </p:tav>
                                      </p:tavLst>
                                    </p:anim>
                                    <p:animEffect transition="in" filter="fade">
                                      <p:cBhvr>
                                        <p:cTn id="14" dur="500"/>
                                        <p:tgtEl>
                                          <p:spTgt spid="103"/>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104"/>
                                        </p:tgtEl>
                                        <p:attrNameLst>
                                          <p:attrName>style.visibility</p:attrName>
                                        </p:attrNameLst>
                                      </p:cBhvr>
                                      <p:to>
                                        <p:strVal val="visible"/>
                                      </p:to>
                                    </p:set>
                                    <p:anim calcmode="lin" valueType="num">
                                      <p:cBhvr>
                                        <p:cTn id="17" dur="500" fill="hold"/>
                                        <p:tgtEl>
                                          <p:spTgt spid="104"/>
                                        </p:tgtEl>
                                        <p:attrNameLst>
                                          <p:attrName>ppt_w</p:attrName>
                                        </p:attrNameLst>
                                      </p:cBhvr>
                                      <p:tavLst>
                                        <p:tav tm="0">
                                          <p:val>
                                            <p:fltVal val="0"/>
                                          </p:val>
                                        </p:tav>
                                        <p:tav tm="100000">
                                          <p:val>
                                            <p:strVal val="#ppt_w"/>
                                          </p:val>
                                        </p:tav>
                                      </p:tavLst>
                                    </p:anim>
                                    <p:anim calcmode="lin" valueType="num">
                                      <p:cBhvr>
                                        <p:cTn id="18" dur="500" fill="hold"/>
                                        <p:tgtEl>
                                          <p:spTgt spid="104"/>
                                        </p:tgtEl>
                                        <p:attrNameLst>
                                          <p:attrName>ppt_h</p:attrName>
                                        </p:attrNameLst>
                                      </p:cBhvr>
                                      <p:tavLst>
                                        <p:tav tm="0">
                                          <p:val>
                                            <p:fltVal val="0"/>
                                          </p:val>
                                        </p:tav>
                                        <p:tav tm="100000">
                                          <p:val>
                                            <p:strVal val="#ppt_h"/>
                                          </p:val>
                                        </p:tav>
                                      </p:tavLst>
                                    </p:anim>
                                    <p:animEffect transition="in" filter="fade">
                                      <p:cBhvr>
                                        <p:cTn id="19" dur="500"/>
                                        <p:tgtEl>
                                          <p:spTgt spid="10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05"/>
                                        </p:tgtEl>
                                        <p:attrNameLst>
                                          <p:attrName>style.visibility</p:attrName>
                                        </p:attrNameLst>
                                      </p:cBhvr>
                                      <p:to>
                                        <p:strVal val="visible"/>
                                      </p:to>
                                    </p:set>
                                    <p:anim calcmode="lin" valueType="num">
                                      <p:cBhvr>
                                        <p:cTn id="22" dur="500" fill="hold"/>
                                        <p:tgtEl>
                                          <p:spTgt spid="105"/>
                                        </p:tgtEl>
                                        <p:attrNameLst>
                                          <p:attrName>ppt_w</p:attrName>
                                        </p:attrNameLst>
                                      </p:cBhvr>
                                      <p:tavLst>
                                        <p:tav tm="0">
                                          <p:val>
                                            <p:fltVal val="0"/>
                                          </p:val>
                                        </p:tav>
                                        <p:tav tm="100000">
                                          <p:val>
                                            <p:strVal val="#ppt_w"/>
                                          </p:val>
                                        </p:tav>
                                      </p:tavLst>
                                    </p:anim>
                                    <p:anim calcmode="lin" valueType="num">
                                      <p:cBhvr>
                                        <p:cTn id="23" dur="500" fill="hold"/>
                                        <p:tgtEl>
                                          <p:spTgt spid="105"/>
                                        </p:tgtEl>
                                        <p:attrNameLst>
                                          <p:attrName>ppt_h</p:attrName>
                                        </p:attrNameLst>
                                      </p:cBhvr>
                                      <p:tavLst>
                                        <p:tav tm="0">
                                          <p:val>
                                            <p:fltVal val="0"/>
                                          </p:val>
                                        </p:tav>
                                        <p:tav tm="100000">
                                          <p:val>
                                            <p:strVal val="#ppt_h"/>
                                          </p:val>
                                        </p:tav>
                                      </p:tavLst>
                                    </p:anim>
                                    <p:animEffect transition="in" filter="fade">
                                      <p:cBhvr>
                                        <p:cTn id="24" dur="500"/>
                                        <p:tgtEl>
                                          <p:spTgt spid="105"/>
                                        </p:tgtEl>
                                      </p:cBhvr>
                                    </p:animEffect>
                                  </p:childTnLst>
                                </p:cTn>
                              </p:par>
                              <p:par>
                                <p:cTn id="25" presetID="53" presetClass="entr" presetSubtype="16" fill="hold" grpId="0" nodeType="withEffect">
                                  <p:stCondLst>
                                    <p:cond delay="400"/>
                                  </p:stCondLst>
                                  <p:childTnLst>
                                    <p:set>
                                      <p:cBhvr>
                                        <p:cTn id="26" dur="1" fill="hold">
                                          <p:stCondLst>
                                            <p:cond delay="0"/>
                                          </p:stCondLst>
                                        </p:cTn>
                                        <p:tgtEl>
                                          <p:spTgt spid="106"/>
                                        </p:tgtEl>
                                        <p:attrNameLst>
                                          <p:attrName>style.visibility</p:attrName>
                                        </p:attrNameLst>
                                      </p:cBhvr>
                                      <p:to>
                                        <p:strVal val="visible"/>
                                      </p:to>
                                    </p:set>
                                    <p:anim calcmode="lin" valueType="num">
                                      <p:cBhvr>
                                        <p:cTn id="27" dur="500" fill="hold"/>
                                        <p:tgtEl>
                                          <p:spTgt spid="106"/>
                                        </p:tgtEl>
                                        <p:attrNameLst>
                                          <p:attrName>ppt_w</p:attrName>
                                        </p:attrNameLst>
                                      </p:cBhvr>
                                      <p:tavLst>
                                        <p:tav tm="0">
                                          <p:val>
                                            <p:fltVal val="0"/>
                                          </p:val>
                                        </p:tav>
                                        <p:tav tm="100000">
                                          <p:val>
                                            <p:strVal val="#ppt_w"/>
                                          </p:val>
                                        </p:tav>
                                      </p:tavLst>
                                    </p:anim>
                                    <p:anim calcmode="lin" valueType="num">
                                      <p:cBhvr>
                                        <p:cTn id="28" dur="500" fill="hold"/>
                                        <p:tgtEl>
                                          <p:spTgt spid="106"/>
                                        </p:tgtEl>
                                        <p:attrNameLst>
                                          <p:attrName>ppt_h</p:attrName>
                                        </p:attrNameLst>
                                      </p:cBhvr>
                                      <p:tavLst>
                                        <p:tav tm="0">
                                          <p:val>
                                            <p:fltVal val="0"/>
                                          </p:val>
                                        </p:tav>
                                        <p:tav tm="100000">
                                          <p:val>
                                            <p:strVal val="#ppt_h"/>
                                          </p:val>
                                        </p:tav>
                                      </p:tavLst>
                                    </p:anim>
                                    <p:animEffect transition="in" filter="fade">
                                      <p:cBhvr>
                                        <p:cTn id="29" dur="500"/>
                                        <p:tgtEl>
                                          <p:spTgt spid="106"/>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107"/>
                                        </p:tgtEl>
                                        <p:attrNameLst>
                                          <p:attrName>style.visibility</p:attrName>
                                        </p:attrNameLst>
                                      </p:cBhvr>
                                      <p:to>
                                        <p:strVal val="visible"/>
                                      </p:to>
                                    </p:set>
                                    <p:anim calcmode="lin" valueType="num">
                                      <p:cBhvr>
                                        <p:cTn id="32" dur="500" fill="hold"/>
                                        <p:tgtEl>
                                          <p:spTgt spid="107"/>
                                        </p:tgtEl>
                                        <p:attrNameLst>
                                          <p:attrName>ppt_w</p:attrName>
                                        </p:attrNameLst>
                                      </p:cBhvr>
                                      <p:tavLst>
                                        <p:tav tm="0">
                                          <p:val>
                                            <p:fltVal val="0"/>
                                          </p:val>
                                        </p:tav>
                                        <p:tav tm="100000">
                                          <p:val>
                                            <p:strVal val="#ppt_w"/>
                                          </p:val>
                                        </p:tav>
                                      </p:tavLst>
                                    </p:anim>
                                    <p:anim calcmode="lin" valueType="num">
                                      <p:cBhvr>
                                        <p:cTn id="33" dur="500" fill="hold"/>
                                        <p:tgtEl>
                                          <p:spTgt spid="107"/>
                                        </p:tgtEl>
                                        <p:attrNameLst>
                                          <p:attrName>ppt_h</p:attrName>
                                        </p:attrNameLst>
                                      </p:cBhvr>
                                      <p:tavLst>
                                        <p:tav tm="0">
                                          <p:val>
                                            <p:fltVal val="0"/>
                                          </p:val>
                                        </p:tav>
                                        <p:tav tm="100000">
                                          <p:val>
                                            <p:strVal val="#ppt_h"/>
                                          </p:val>
                                        </p:tav>
                                      </p:tavLst>
                                    </p:anim>
                                    <p:animEffect transition="in" filter="fade">
                                      <p:cBhvr>
                                        <p:cTn id="34" dur="500"/>
                                        <p:tgtEl>
                                          <p:spTgt spid="107"/>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108"/>
                                        </p:tgtEl>
                                        <p:attrNameLst>
                                          <p:attrName>style.visibility</p:attrName>
                                        </p:attrNameLst>
                                      </p:cBhvr>
                                      <p:to>
                                        <p:strVal val="visible"/>
                                      </p:to>
                                    </p:set>
                                    <p:anim calcmode="lin" valueType="num">
                                      <p:cBhvr>
                                        <p:cTn id="37" dur="500" fill="hold"/>
                                        <p:tgtEl>
                                          <p:spTgt spid="108"/>
                                        </p:tgtEl>
                                        <p:attrNameLst>
                                          <p:attrName>ppt_w</p:attrName>
                                        </p:attrNameLst>
                                      </p:cBhvr>
                                      <p:tavLst>
                                        <p:tav tm="0">
                                          <p:val>
                                            <p:fltVal val="0"/>
                                          </p:val>
                                        </p:tav>
                                        <p:tav tm="100000">
                                          <p:val>
                                            <p:strVal val="#ppt_w"/>
                                          </p:val>
                                        </p:tav>
                                      </p:tavLst>
                                    </p:anim>
                                    <p:anim calcmode="lin" valueType="num">
                                      <p:cBhvr>
                                        <p:cTn id="38" dur="500" fill="hold"/>
                                        <p:tgtEl>
                                          <p:spTgt spid="108"/>
                                        </p:tgtEl>
                                        <p:attrNameLst>
                                          <p:attrName>ppt_h</p:attrName>
                                        </p:attrNameLst>
                                      </p:cBhvr>
                                      <p:tavLst>
                                        <p:tav tm="0">
                                          <p:val>
                                            <p:fltVal val="0"/>
                                          </p:val>
                                        </p:tav>
                                        <p:tav tm="100000">
                                          <p:val>
                                            <p:strVal val="#ppt_h"/>
                                          </p:val>
                                        </p:tav>
                                      </p:tavLst>
                                    </p:anim>
                                    <p:animEffect transition="in" filter="fade">
                                      <p:cBhvr>
                                        <p:cTn id="39" dur="500"/>
                                        <p:tgtEl>
                                          <p:spTgt spid="108"/>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09"/>
                                        </p:tgtEl>
                                        <p:attrNameLst>
                                          <p:attrName>style.visibility</p:attrName>
                                        </p:attrNameLst>
                                      </p:cBhvr>
                                      <p:to>
                                        <p:strVal val="visible"/>
                                      </p:to>
                                    </p:set>
                                    <p:anim calcmode="lin" valueType="num">
                                      <p:cBhvr>
                                        <p:cTn id="42" dur="500" fill="hold"/>
                                        <p:tgtEl>
                                          <p:spTgt spid="109"/>
                                        </p:tgtEl>
                                        <p:attrNameLst>
                                          <p:attrName>ppt_w</p:attrName>
                                        </p:attrNameLst>
                                      </p:cBhvr>
                                      <p:tavLst>
                                        <p:tav tm="0">
                                          <p:val>
                                            <p:fltVal val="0"/>
                                          </p:val>
                                        </p:tav>
                                        <p:tav tm="100000">
                                          <p:val>
                                            <p:strVal val="#ppt_w"/>
                                          </p:val>
                                        </p:tav>
                                      </p:tavLst>
                                    </p:anim>
                                    <p:anim calcmode="lin" valueType="num">
                                      <p:cBhvr>
                                        <p:cTn id="43" dur="500" fill="hold"/>
                                        <p:tgtEl>
                                          <p:spTgt spid="109"/>
                                        </p:tgtEl>
                                        <p:attrNameLst>
                                          <p:attrName>ppt_h</p:attrName>
                                        </p:attrNameLst>
                                      </p:cBhvr>
                                      <p:tavLst>
                                        <p:tav tm="0">
                                          <p:val>
                                            <p:fltVal val="0"/>
                                          </p:val>
                                        </p:tav>
                                        <p:tav tm="100000">
                                          <p:val>
                                            <p:strVal val="#ppt_h"/>
                                          </p:val>
                                        </p:tav>
                                      </p:tavLst>
                                    </p:anim>
                                    <p:animEffect transition="in" filter="fade">
                                      <p:cBhvr>
                                        <p:cTn id="44" dur="500"/>
                                        <p:tgtEl>
                                          <p:spTgt spid="109"/>
                                        </p:tgtEl>
                                      </p:cBhvr>
                                    </p:animEffect>
                                  </p:childTnLst>
                                </p:cTn>
                              </p:par>
                              <p:par>
                                <p:cTn id="45" presetID="53" presetClass="entr" presetSubtype="16" fill="hold" grpId="0" nodeType="withEffect">
                                  <p:stCondLst>
                                    <p:cond delay="400"/>
                                  </p:stCondLst>
                                  <p:childTnLst>
                                    <p:set>
                                      <p:cBhvr>
                                        <p:cTn id="46" dur="1" fill="hold">
                                          <p:stCondLst>
                                            <p:cond delay="0"/>
                                          </p:stCondLst>
                                        </p:cTn>
                                        <p:tgtEl>
                                          <p:spTgt spid="110"/>
                                        </p:tgtEl>
                                        <p:attrNameLst>
                                          <p:attrName>style.visibility</p:attrName>
                                        </p:attrNameLst>
                                      </p:cBhvr>
                                      <p:to>
                                        <p:strVal val="visible"/>
                                      </p:to>
                                    </p:set>
                                    <p:anim calcmode="lin" valueType="num">
                                      <p:cBhvr>
                                        <p:cTn id="47" dur="500" fill="hold"/>
                                        <p:tgtEl>
                                          <p:spTgt spid="110"/>
                                        </p:tgtEl>
                                        <p:attrNameLst>
                                          <p:attrName>ppt_w</p:attrName>
                                        </p:attrNameLst>
                                      </p:cBhvr>
                                      <p:tavLst>
                                        <p:tav tm="0">
                                          <p:val>
                                            <p:fltVal val="0"/>
                                          </p:val>
                                        </p:tav>
                                        <p:tav tm="100000">
                                          <p:val>
                                            <p:strVal val="#ppt_w"/>
                                          </p:val>
                                        </p:tav>
                                      </p:tavLst>
                                    </p:anim>
                                    <p:anim calcmode="lin" valueType="num">
                                      <p:cBhvr>
                                        <p:cTn id="48" dur="500" fill="hold"/>
                                        <p:tgtEl>
                                          <p:spTgt spid="110"/>
                                        </p:tgtEl>
                                        <p:attrNameLst>
                                          <p:attrName>ppt_h</p:attrName>
                                        </p:attrNameLst>
                                      </p:cBhvr>
                                      <p:tavLst>
                                        <p:tav tm="0">
                                          <p:val>
                                            <p:fltVal val="0"/>
                                          </p:val>
                                        </p:tav>
                                        <p:tav tm="100000">
                                          <p:val>
                                            <p:strVal val="#ppt_h"/>
                                          </p:val>
                                        </p:tav>
                                      </p:tavLst>
                                    </p:anim>
                                    <p:animEffect transition="in" filter="fade">
                                      <p:cBhvr>
                                        <p:cTn id="49" dur="500"/>
                                        <p:tgtEl>
                                          <p:spTgt spid="110"/>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111"/>
                                        </p:tgtEl>
                                        <p:attrNameLst>
                                          <p:attrName>style.visibility</p:attrName>
                                        </p:attrNameLst>
                                      </p:cBhvr>
                                      <p:to>
                                        <p:strVal val="visible"/>
                                      </p:to>
                                    </p:set>
                                    <p:anim calcmode="lin" valueType="num">
                                      <p:cBhvr>
                                        <p:cTn id="52" dur="500" fill="hold"/>
                                        <p:tgtEl>
                                          <p:spTgt spid="111"/>
                                        </p:tgtEl>
                                        <p:attrNameLst>
                                          <p:attrName>ppt_w</p:attrName>
                                        </p:attrNameLst>
                                      </p:cBhvr>
                                      <p:tavLst>
                                        <p:tav tm="0">
                                          <p:val>
                                            <p:fltVal val="0"/>
                                          </p:val>
                                        </p:tav>
                                        <p:tav tm="100000">
                                          <p:val>
                                            <p:strVal val="#ppt_w"/>
                                          </p:val>
                                        </p:tav>
                                      </p:tavLst>
                                    </p:anim>
                                    <p:anim calcmode="lin" valueType="num">
                                      <p:cBhvr>
                                        <p:cTn id="53" dur="500" fill="hold"/>
                                        <p:tgtEl>
                                          <p:spTgt spid="111"/>
                                        </p:tgtEl>
                                        <p:attrNameLst>
                                          <p:attrName>ppt_h</p:attrName>
                                        </p:attrNameLst>
                                      </p:cBhvr>
                                      <p:tavLst>
                                        <p:tav tm="0">
                                          <p:val>
                                            <p:fltVal val="0"/>
                                          </p:val>
                                        </p:tav>
                                        <p:tav tm="100000">
                                          <p:val>
                                            <p:strVal val="#ppt_h"/>
                                          </p:val>
                                        </p:tav>
                                      </p:tavLst>
                                    </p:anim>
                                    <p:animEffect transition="in" filter="fade">
                                      <p:cBhvr>
                                        <p:cTn id="54" dur="500"/>
                                        <p:tgtEl>
                                          <p:spTgt spid="111"/>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p:cTn id="57" dur="500" fill="hold"/>
                                        <p:tgtEl>
                                          <p:spTgt spid="112"/>
                                        </p:tgtEl>
                                        <p:attrNameLst>
                                          <p:attrName>ppt_w</p:attrName>
                                        </p:attrNameLst>
                                      </p:cBhvr>
                                      <p:tavLst>
                                        <p:tav tm="0">
                                          <p:val>
                                            <p:fltVal val="0"/>
                                          </p:val>
                                        </p:tav>
                                        <p:tav tm="100000">
                                          <p:val>
                                            <p:strVal val="#ppt_w"/>
                                          </p:val>
                                        </p:tav>
                                      </p:tavLst>
                                    </p:anim>
                                    <p:anim calcmode="lin" valueType="num">
                                      <p:cBhvr>
                                        <p:cTn id="58" dur="500" fill="hold"/>
                                        <p:tgtEl>
                                          <p:spTgt spid="112"/>
                                        </p:tgtEl>
                                        <p:attrNameLst>
                                          <p:attrName>ppt_h</p:attrName>
                                        </p:attrNameLst>
                                      </p:cBhvr>
                                      <p:tavLst>
                                        <p:tav tm="0">
                                          <p:val>
                                            <p:fltVal val="0"/>
                                          </p:val>
                                        </p:tav>
                                        <p:tav tm="100000">
                                          <p:val>
                                            <p:strVal val="#ppt_h"/>
                                          </p:val>
                                        </p:tav>
                                      </p:tavLst>
                                    </p:anim>
                                    <p:animEffect transition="in" filter="fade">
                                      <p:cBhvr>
                                        <p:cTn id="59" dur="500"/>
                                        <p:tgtEl>
                                          <p:spTgt spid="112"/>
                                        </p:tgtEl>
                                      </p:cBhvr>
                                    </p:animEffect>
                                  </p:childTnLst>
                                </p:cTn>
                              </p:par>
                              <p:par>
                                <p:cTn id="60" presetID="53" presetClass="entr" presetSubtype="16" fill="hold" grpId="0" nodeType="withEffect">
                                  <p:stCondLst>
                                    <p:cond delay="400"/>
                                  </p:stCondLst>
                                  <p:childTnLst>
                                    <p:set>
                                      <p:cBhvr>
                                        <p:cTn id="61" dur="1" fill="hold">
                                          <p:stCondLst>
                                            <p:cond delay="0"/>
                                          </p:stCondLst>
                                        </p:cTn>
                                        <p:tgtEl>
                                          <p:spTgt spid="113"/>
                                        </p:tgtEl>
                                        <p:attrNameLst>
                                          <p:attrName>style.visibility</p:attrName>
                                        </p:attrNameLst>
                                      </p:cBhvr>
                                      <p:to>
                                        <p:strVal val="visible"/>
                                      </p:to>
                                    </p:set>
                                    <p:anim calcmode="lin" valueType="num">
                                      <p:cBhvr>
                                        <p:cTn id="62" dur="500" fill="hold"/>
                                        <p:tgtEl>
                                          <p:spTgt spid="113"/>
                                        </p:tgtEl>
                                        <p:attrNameLst>
                                          <p:attrName>ppt_w</p:attrName>
                                        </p:attrNameLst>
                                      </p:cBhvr>
                                      <p:tavLst>
                                        <p:tav tm="0">
                                          <p:val>
                                            <p:fltVal val="0"/>
                                          </p:val>
                                        </p:tav>
                                        <p:tav tm="100000">
                                          <p:val>
                                            <p:strVal val="#ppt_w"/>
                                          </p:val>
                                        </p:tav>
                                      </p:tavLst>
                                    </p:anim>
                                    <p:anim calcmode="lin" valueType="num">
                                      <p:cBhvr>
                                        <p:cTn id="63" dur="500" fill="hold"/>
                                        <p:tgtEl>
                                          <p:spTgt spid="113"/>
                                        </p:tgtEl>
                                        <p:attrNameLst>
                                          <p:attrName>ppt_h</p:attrName>
                                        </p:attrNameLst>
                                      </p:cBhvr>
                                      <p:tavLst>
                                        <p:tav tm="0">
                                          <p:val>
                                            <p:fltVal val="0"/>
                                          </p:val>
                                        </p:tav>
                                        <p:tav tm="100000">
                                          <p:val>
                                            <p:strVal val="#ppt_h"/>
                                          </p:val>
                                        </p:tav>
                                      </p:tavLst>
                                    </p:anim>
                                    <p:animEffect transition="in" filter="fade">
                                      <p:cBhvr>
                                        <p:cTn id="64" dur="500"/>
                                        <p:tgtEl>
                                          <p:spTgt spid="113"/>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114"/>
                                        </p:tgtEl>
                                        <p:attrNameLst>
                                          <p:attrName>style.visibility</p:attrName>
                                        </p:attrNameLst>
                                      </p:cBhvr>
                                      <p:to>
                                        <p:strVal val="visible"/>
                                      </p:to>
                                    </p:set>
                                    <p:anim calcmode="lin" valueType="num">
                                      <p:cBhvr>
                                        <p:cTn id="67" dur="500" fill="hold"/>
                                        <p:tgtEl>
                                          <p:spTgt spid="114"/>
                                        </p:tgtEl>
                                        <p:attrNameLst>
                                          <p:attrName>ppt_w</p:attrName>
                                        </p:attrNameLst>
                                      </p:cBhvr>
                                      <p:tavLst>
                                        <p:tav tm="0">
                                          <p:val>
                                            <p:fltVal val="0"/>
                                          </p:val>
                                        </p:tav>
                                        <p:tav tm="100000">
                                          <p:val>
                                            <p:strVal val="#ppt_w"/>
                                          </p:val>
                                        </p:tav>
                                      </p:tavLst>
                                    </p:anim>
                                    <p:anim calcmode="lin" valueType="num">
                                      <p:cBhvr>
                                        <p:cTn id="68" dur="500" fill="hold"/>
                                        <p:tgtEl>
                                          <p:spTgt spid="114"/>
                                        </p:tgtEl>
                                        <p:attrNameLst>
                                          <p:attrName>ppt_h</p:attrName>
                                        </p:attrNameLst>
                                      </p:cBhvr>
                                      <p:tavLst>
                                        <p:tav tm="0">
                                          <p:val>
                                            <p:fltVal val="0"/>
                                          </p:val>
                                        </p:tav>
                                        <p:tav tm="100000">
                                          <p:val>
                                            <p:strVal val="#ppt_h"/>
                                          </p:val>
                                        </p:tav>
                                      </p:tavLst>
                                    </p:anim>
                                    <p:animEffect transition="in" filter="fade">
                                      <p:cBhvr>
                                        <p:cTn id="69" dur="500"/>
                                        <p:tgtEl>
                                          <p:spTgt spid="114"/>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115"/>
                                        </p:tgtEl>
                                        <p:attrNameLst>
                                          <p:attrName>style.visibility</p:attrName>
                                        </p:attrNameLst>
                                      </p:cBhvr>
                                      <p:to>
                                        <p:strVal val="visible"/>
                                      </p:to>
                                    </p:set>
                                    <p:anim calcmode="lin" valueType="num">
                                      <p:cBhvr>
                                        <p:cTn id="72" dur="500" fill="hold"/>
                                        <p:tgtEl>
                                          <p:spTgt spid="115"/>
                                        </p:tgtEl>
                                        <p:attrNameLst>
                                          <p:attrName>ppt_w</p:attrName>
                                        </p:attrNameLst>
                                      </p:cBhvr>
                                      <p:tavLst>
                                        <p:tav tm="0">
                                          <p:val>
                                            <p:fltVal val="0"/>
                                          </p:val>
                                        </p:tav>
                                        <p:tav tm="100000">
                                          <p:val>
                                            <p:strVal val="#ppt_w"/>
                                          </p:val>
                                        </p:tav>
                                      </p:tavLst>
                                    </p:anim>
                                    <p:anim calcmode="lin" valueType="num">
                                      <p:cBhvr>
                                        <p:cTn id="73" dur="500" fill="hold"/>
                                        <p:tgtEl>
                                          <p:spTgt spid="115"/>
                                        </p:tgtEl>
                                        <p:attrNameLst>
                                          <p:attrName>ppt_h</p:attrName>
                                        </p:attrNameLst>
                                      </p:cBhvr>
                                      <p:tavLst>
                                        <p:tav tm="0">
                                          <p:val>
                                            <p:fltVal val="0"/>
                                          </p:val>
                                        </p:tav>
                                        <p:tav tm="100000">
                                          <p:val>
                                            <p:strVal val="#ppt_h"/>
                                          </p:val>
                                        </p:tav>
                                      </p:tavLst>
                                    </p:anim>
                                    <p:animEffect transition="in" filter="fade">
                                      <p:cBhvr>
                                        <p:cTn id="74" dur="500"/>
                                        <p:tgtEl>
                                          <p:spTgt spid="115"/>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p:cTn id="77" dur="500" fill="hold"/>
                                        <p:tgtEl>
                                          <p:spTgt spid="116"/>
                                        </p:tgtEl>
                                        <p:attrNameLst>
                                          <p:attrName>ppt_w</p:attrName>
                                        </p:attrNameLst>
                                      </p:cBhvr>
                                      <p:tavLst>
                                        <p:tav tm="0">
                                          <p:val>
                                            <p:fltVal val="0"/>
                                          </p:val>
                                        </p:tav>
                                        <p:tav tm="100000">
                                          <p:val>
                                            <p:strVal val="#ppt_w"/>
                                          </p:val>
                                        </p:tav>
                                      </p:tavLst>
                                    </p:anim>
                                    <p:anim calcmode="lin" valueType="num">
                                      <p:cBhvr>
                                        <p:cTn id="78" dur="500" fill="hold"/>
                                        <p:tgtEl>
                                          <p:spTgt spid="116"/>
                                        </p:tgtEl>
                                        <p:attrNameLst>
                                          <p:attrName>ppt_h</p:attrName>
                                        </p:attrNameLst>
                                      </p:cBhvr>
                                      <p:tavLst>
                                        <p:tav tm="0">
                                          <p:val>
                                            <p:fltVal val="0"/>
                                          </p:val>
                                        </p:tav>
                                        <p:tav tm="100000">
                                          <p:val>
                                            <p:strVal val="#ppt_h"/>
                                          </p:val>
                                        </p:tav>
                                      </p:tavLst>
                                    </p:anim>
                                    <p:animEffect transition="in" filter="fade">
                                      <p:cBhvr>
                                        <p:cTn id="79" dur="500"/>
                                        <p:tgtEl>
                                          <p:spTgt spid="116"/>
                                        </p:tgtEl>
                                      </p:cBhvr>
                                    </p:animEffect>
                                  </p:childTnLst>
                                </p:cTn>
                              </p:par>
                              <p:par>
                                <p:cTn id="80" presetID="53" presetClass="entr" presetSubtype="16" fill="hold" grpId="0" nodeType="withEffect">
                                  <p:stCondLst>
                                    <p:cond delay="400"/>
                                  </p:stCondLst>
                                  <p:childTnLst>
                                    <p:set>
                                      <p:cBhvr>
                                        <p:cTn id="81" dur="1" fill="hold">
                                          <p:stCondLst>
                                            <p:cond delay="0"/>
                                          </p:stCondLst>
                                        </p:cTn>
                                        <p:tgtEl>
                                          <p:spTgt spid="117"/>
                                        </p:tgtEl>
                                        <p:attrNameLst>
                                          <p:attrName>style.visibility</p:attrName>
                                        </p:attrNameLst>
                                      </p:cBhvr>
                                      <p:to>
                                        <p:strVal val="visible"/>
                                      </p:to>
                                    </p:set>
                                    <p:anim calcmode="lin" valueType="num">
                                      <p:cBhvr>
                                        <p:cTn id="82" dur="500" fill="hold"/>
                                        <p:tgtEl>
                                          <p:spTgt spid="117"/>
                                        </p:tgtEl>
                                        <p:attrNameLst>
                                          <p:attrName>ppt_w</p:attrName>
                                        </p:attrNameLst>
                                      </p:cBhvr>
                                      <p:tavLst>
                                        <p:tav tm="0">
                                          <p:val>
                                            <p:fltVal val="0"/>
                                          </p:val>
                                        </p:tav>
                                        <p:tav tm="100000">
                                          <p:val>
                                            <p:strVal val="#ppt_w"/>
                                          </p:val>
                                        </p:tav>
                                      </p:tavLst>
                                    </p:anim>
                                    <p:anim calcmode="lin" valueType="num">
                                      <p:cBhvr>
                                        <p:cTn id="83" dur="500" fill="hold"/>
                                        <p:tgtEl>
                                          <p:spTgt spid="117"/>
                                        </p:tgtEl>
                                        <p:attrNameLst>
                                          <p:attrName>ppt_h</p:attrName>
                                        </p:attrNameLst>
                                      </p:cBhvr>
                                      <p:tavLst>
                                        <p:tav tm="0">
                                          <p:val>
                                            <p:fltVal val="0"/>
                                          </p:val>
                                        </p:tav>
                                        <p:tav tm="100000">
                                          <p:val>
                                            <p:strVal val="#ppt_h"/>
                                          </p:val>
                                        </p:tav>
                                      </p:tavLst>
                                    </p:anim>
                                    <p:animEffect transition="in" filter="fade">
                                      <p:cBhvr>
                                        <p:cTn id="84" dur="500"/>
                                        <p:tgtEl>
                                          <p:spTgt spid="117"/>
                                        </p:tgtEl>
                                      </p:cBhvr>
                                    </p:animEffect>
                                  </p:childTnLst>
                                </p:cTn>
                              </p:par>
                              <p:par>
                                <p:cTn id="85" presetID="53" presetClass="entr" presetSubtype="16" fill="hold" grpId="0" nodeType="withEffect">
                                  <p:stCondLst>
                                    <p:cond delay="200"/>
                                  </p:stCondLst>
                                  <p:childTnLst>
                                    <p:set>
                                      <p:cBhvr>
                                        <p:cTn id="86" dur="1" fill="hold">
                                          <p:stCondLst>
                                            <p:cond delay="0"/>
                                          </p:stCondLst>
                                        </p:cTn>
                                        <p:tgtEl>
                                          <p:spTgt spid="118"/>
                                        </p:tgtEl>
                                        <p:attrNameLst>
                                          <p:attrName>style.visibility</p:attrName>
                                        </p:attrNameLst>
                                      </p:cBhvr>
                                      <p:to>
                                        <p:strVal val="visible"/>
                                      </p:to>
                                    </p:set>
                                    <p:anim calcmode="lin" valueType="num">
                                      <p:cBhvr>
                                        <p:cTn id="87" dur="500" fill="hold"/>
                                        <p:tgtEl>
                                          <p:spTgt spid="118"/>
                                        </p:tgtEl>
                                        <p:attrNameLst>
                                          <p:attrName>ppt_w</p:attrName>
                                        </p:attrNameLst>
                                      </p:cBhvr>
                                      <p:tavLst>
                                        <p:tav tm="0">
                                          <p:val>
                                            <p:fltVal val="0"/>
                                          </p:val>
                                        </p:tav>
                                        <p:tav tm="100000">
                                          <p:val>
                                            <p:strVal val="#ppt_w"/>
                                          </p:val>
                                        </p:tav>
                                      </p:tavLst>
                                    </p:anim>
                                    <p:anim calcmode="lin" valueType="num">
                                      <p:cBhvr>
                                        <p:cTn id="88" dur="500" fill="hold"/>
                                        <p:tgtEl>
                                          <p:spTgt spid="118"/>
                                        </p:tgtEl>
                                        <p:attrNameLst>
                                          <p:attrName>ppt_h</p:attrName>
                                        </p:attrNameLst>
                                      </p:cBhvr>
                                      <p:tavLst>
                                        <p:tav tm="0">
                                          <p:val>
                                            <p:fltVal val="0"/>
                                          </p:val>
                                        </p:tav>
                                        <p:tav tm="100000">
                                          <p:val>
                                            <p:strVal val="#ppt_h"/>
                                          </p:val>
                                        </p:tav>
                                      </p:tavLst>
                                    </p:anim>
                                    <p:animEffect transition="in" filter="fade">
                                      <p:cBhvr>
                                        <p:cTn id="89" dur="500"/>
                                        <p:tgtEl>
                                          <p:spTgt spid="118"/>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119"/>
                                        </p:tgtEl>
                                        <p:attrNameLst>
                                          <p:attrName>style.visibility</p:attrName>
                                        </p:attrNameLst>
                                      </p:cBhvr>
                                      <p:to>
                                        <p:strVal val="visible"/>
                                      </p:to>
                                    </p:set>
                                    <p:anim calcmode="lin" valueType="num">
                                      <p:cBhvr>
                                        <p:cTn id="92" dur="500" fill="hold"/>
                                        <p:tgtEl>
                                          <p:spTgt spid="119"/>
                                        </p:tgtEl>
                                        <p:attrNameLst>
                                          <p:attrName>ppt_w</p:attrName>
                                        </p:attrNameLst>
                                      </p:cBhvr>
                                      <p:tavLst>
                                        <p:tav tm="0">
                                          <p:val>
                                            <p:fltVal val="0"/>
                                          </p:val>
                                        </p:tav>
                                        <p:tav tm="100000">
                                          <p:val>
                                            <p:strVal val="#ppt_w"/>
                                          </p:val>
                                        </p:tav>
                                      </p:tavLst>
                                    </p:anim>
                                    <p:anim calcmode="lin" valueType="num">
                                      <p:cBhvr>
                                        <p:cTn id="93" dur="500" fill="hold"/>
                                        <p:tgtEl>
                                          <p:spTgt spid="119"/>
                                        </p:tgtEl>
                                        <p:attrNameLst>
                                          <p:attrName>ppt_h</p:attrName>
                                        </p:attrNameLst>
                                      </p:cBhvr>
                                      <p:tavLst>
                                        <p:tav tm="0">
                                          <p:val>
                                            <p:fltVal val="0"/>
                                          </p:val>
                                        </p:tav>
                                        <p:tav tm="100000">
                                          <p:val>
                                            <p:strVal val="#ppt_h"/>
                                          </p:val>
                                        </p:tav>
                                      </p:tavLst>
                                    </p:anim>
                                    <p:animEffect transition="in" filter="fade">
                                      <p:cBhvr>
                                        <p:cTn id="94" dur="500"/>
                                        <p:tgtEl>
                                          <p:spTgt spid="119"/>
                                        </p:tgtEl>
                                      </p:cBhvr>
                                    </p:animEffect>
                                  </p:childTnLst>
                                </p:cTn>
                              </p:par>
                              <p:par>
                                <p:cTn id="95" presetID="53" presetClass="entr" presetSubtype="16" fill="hold" grpId="0" nodeType="withEffect">
                                  <p:stCondLst>
                                    <p:cond delay="400"/>
                                  </p:stCondLst>
                                  <p:childTnLst>
                                    <p:set>
                                      <p:cBhvr>
                                        <p:cTn id="96" dur="1" fill="hold">
                                          <p:stCondLst>
                                            <p:cond delay="0"/>
                                          </p:stCondLst>
                                        </p:cTn>
                                        <p:tgtEl>
                                          <p:spTgt spid="120"/>
                                        </p:tgtEl>
                                        <p:attrNameLst>
                                          <p:attrName>style.visibility</p:attrName>
                                        </p:attrNameLst>
                                      </p:cBhvr>
                                      <p:to>
                                        <p:strVal val="visible"/>
                                      </p:to>
                                    </p:set>
                                    <p:anim calcmode="lin" valueType="num">
                                      <p:cBhvr>
                                        <p:cTn id="97" dur="500" fill="hold"/>
                                        <p:tgtEl>
                                          <p:spTgt spid="120"/>
                                        </p:tgtEl>
                                        <p:attrNameLst>
                                          <p:attrName>ppt_w</p:attrName>
                                        </p:attrNameLst>
                                      </p:cBhvr>
                                      <p:tavLst>
                                        <p:tav tm="0">
                                          <p:val>
                                            <p:fltVal val="0"/>
                                          </p:val>
                                        </p:tav>
                                        <p:tav tm="100000">
                                          <p:val>
                                            <p:strVal val="#ppt_w"/>
                                          </p:val>
                                        </p:tav>
                                      </p:tavLst>
                                    </p:anim>
                                    <p:anim calcmode="lin" valueType="num">
                                      <p:cBhvr>
                                        <p:cTn id="98" dur="500" fill="hold"/>
                                        <p:tgtEl>
                                          <p:spTgt spid="120"/>
                                        </p:tgtEl>
                                        <p:attrNameLst>
                                          <p:attrName>ppt_h</p:attrName>
                                        </p:attrNameLst>
                                      </p:cBhvr>
                                      <p:tavLst>
                                        <p:tav tm="0">
                                          <p:val>
                                            <p:fltVal val="0"/>
                                          </p:val>
                                        </p:tav>
                                        <p:tav tm="100000">
                                          <p:val>
                                            <p:strVal val="#ppt_h"/>
                                          </p:val>
                                        </p:tav>
                                      </p:tavLst>
                                    </p:anim>
                                    <p:animEffect transition="in" filter="fade">
                                      <p:cBhvr>
                                        <p:cTn id="99" dur="500"/>
                                        <p:tgtEl>
                                          <p:spTgt spid="120"/>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121"/>
                                        </p:tgtEl>
                                        <p:attrNameLst>
                                          <p:attrName>style.visibility</p:attrName>
                                        </p:attrNameLst>
                                      </p:cBhvr>
                                      <p:to>
                                        <p:strVal val="visible"/>
                                      </p:to>
                                    </p:set>
                                    <p:anim calcmode="lin" valueType="num">
                                      <p:cBhvr>
                                        <p:cTn id="102" dur="500" fill="hold"/>
                                        <p:tgtEl>
                                          <p:spTgt spid="121"/>
                                        </p:tgtEl>
                                        <p:attrNameLst>
                                          <p:attrName>ppt_w</p:attrName>
                                        </p:attrNameLst>
                                      </p:cBhvr>
                                      <p:tavLst>
                                        <p:tav tm="0">
                                          <p:val>
                                            <p:fltVal val="0"/>
                                          </p:val>
                                        </p:tav>
                                        <p:tav tm="100000">
                                          <p:val>
                                            <p:strVal val="#ppt_w"/>
                                          </p:val>
                                        </p:tav>
                                      </p:tavLst>
                                    </p:anim>
                                    <p:anim calcmode="lin" valueType="num">
                                      <p:cBhvr>
                                        <p:cTn id="103" dur="500" fill="hold"/>
                                        <p:tgtEl>
                                          <p:spTgt spid="121"/>
                                        </p:tgtEl>
                                        <p:attrNameLst>
                                          <p:attrName>ppt_h</p:attrName>
                                        </p:attrNameLst>
                                      </p:cBhvr>
                                      <p:tavLst>
                                        <p:tav tm="0">
                                          <p:val>
                                            <p:fltVal val="0"/>
                                          </p:val>
                                        </p:tav>
                                        <p:tav tm="100000">
                                          <p:val>
                                            <p:strVal val="#ppt_h"/>
                                          </p:val>
                                        </p:tav>
                                      </p:tavLst>
                                    </p:anim>
                                    <p:animEffect transition="in" filter="fade">
                                      <p:cBhvr>
                                        <p:cTn id="104" dur="500"/>
                                        <p:tgtEl>
                                          <p:spTgt spid="121"/>
                                        </p:tgtEl>
                                      </p:cBhvr>
                                    </p:animEffect>
                                  </p:childTnLst>
                                </p:cTn>
                              </p:par>
                              <p:par>
                                <p:cTn id="105" presetID="53" presetClass="entr" presetSubtype="16" fill="hold" grpId="0" nodeType="withEffect">
                                  <p:stCondLst>
                                    <p:cond delay="200"/>
                                  </p:stCondLst>
                                  <p:childTnLst>
                                    <p:set>
                                      <p:cBhvr>
                                        <p:cTn id="106" dur="1" fill="hold">
                                          <p:stCondLst>
                                            <p:cond delay="0"/>
                                          </p:stCondLst>
                                        </p:cTn>
                                        <p:tgtEl>
                                          <p:spTgt spid="122"/>
                                        </p:tgtEl>
                                        <p:attrNameLst>
                                          <p:attrName>style.visibility</p:attrName>
                                        </p:attrNameLst>
                                      </p:cBhvr>
                                      <p:to>
                                        <p:strVal val="visible"/>
                                      </p:to>
                                    </p:set>
                                    <p:anim calcmode="lin" valueType="num">
                                      <p:cBhvr>
                                        <p:cTn id="107" dur="500" fill="hold"/>
                                        <p:tgtEl>
                                          <p:spTgt spid="122"/>
                                        </p:tgtEl>
                                        <p:attrNameLst>
                                          <p:attrName>ppt_w</p:attrName>
                                        </p:attrNameLst>
                                      </p:cBhvr>
                                      <p:tavLst>
                                        <p:tav tm="0">
                                          <p:val>
                                            <p:fltVal val="0"/>
                                          </p:val>
                                        </p:tav>
                                        <p:tav tm="100000">
                                          <p:val>
                                            <p:strVal val="#ppt_w"/>
                                          </p:val>
                                        </p:tav>
                                      </p:tavLst>
                                    </p:anim>
                                    <p:anim calcmode="lin" valueType="num">
                                      <p:cBhvr>
                                        <p:cTn id="108" dur="500" fill="hold"/>
                                        <p:tgtEl>
                                          <p:spTgt spid="122"/>
                                        </p:tgtEl>
                                        <p:attrNameLst>
                                          <p:attrName>ppt_h</p:attrName>
                                        </p:attrNameLst>
                                      </p:cBhvr>
                                      <p:tavLst>
                                        <p:tav tm="0">
                                          <p:val>
                                            <p:fltVal val="0"/>
                                          </p:val>
                                        </p:tav>
                                        <p:tav tm="100000">
                                          <p:val>
                                            <p:strVal val="#ppt_h"/>
                                          </p:val>
                                        </p:tav>
                                      </p:tavLst>
                                    </p:anim>
                                    <p:animEffect transition="in" filter="fade">
                                      <p:cBhvr>
                                        <p:cTn id="109" dur="500"/>
                                        <p:tgtEl>
                                          <p:spTgt spid="122"/>
                                        </p:tgtEl>
                                      </p:cBhvr>
                                    </p:animEffect>
                                  </p:childTnLst>
                                </p:cTn>
                              </p:par>
                              <p:par>
                                <p:cTn id="110" presetID="53" presetClass="entr" presetSubtype="16" fill="hold" grpId="0" nodeType="withEffect">
                                  <p:stCondLst>
                                    <p:cond delay="200"/>
                                  </p:stCondLst>
                                  <p:childTnLst>
                                    <p:set>
                                      <p:cBhvr>
                                        <p:cTn id="111" dur="1" fill="hold">
                                          <p:stCondLst>
                                            <p:cond delay="0"/>
                                          </p:stCondLst>
                                        </p:cTn>
                                        <p:tgtEl>
                                          <p:spTgt spid="123"/>
                                        </p:tgtEl>
                                        <p:attrNameLst>
                                          <p:attrName>style.visibility</p:attrName>
                                        </p:attrNameLst>
                                      </p:cBhvr>
                                      <p:to>
                                        <p:strVal val="visible"/>
                                      </p:to>
                                    </p:set>
                                    <p:anim calcmode="lin" valueType="num">
                                      <p:cBhvr>
                                        <p:cTn id="112" dur="500" fill="hold"/>
                                        <p:tgtEl>
                                          <p:spTgt spid="123"/>
                                        </p:tgtEl>
                                        <p:attrNameLst>
                                          <p:attrName>ppt_w</p:attrName>
                                        </p:attrNameLst>
                                      </p:cBhvr>
                                      <p:tavLst>
                                        <p:tav tm="0">
                                          <p:val>
                                            <p:fltVal val="0"/>
                                          </p:val>
                                        </p:tav>
                                        <p:tav tm="100000">
                                          <p:val>
                                            <p:strVal val="#ppt_w"/>
                                          </p:val>
                                        </p:tav>
                                      </p:tavLst>
                                    </p:anim>
                                    <p:anim calcmode="lin" valueType="num">
                                      <p:cBhvr>
                                        <p:cTn id="113" dur="500" fill="hold"/>
                                        <p:tgtEl>
                                          <p:spTgt spid="123"/>
                                        </p:tgtEl>
                                        <p:attrNameLst>
                                          <p:attrName>ppt_h</p:attrName>
                                        </p:attrNameLst>
                                      </p:cBhvr>
                                      <p:tavLst>
                                        <p:tav tm="0">
                                          <p:val>
                                            <p:fltVal val="0"/>
                                          </p:val>
                                        </p:tav>
                                        <p:tav tm="100000">
                                          <p:val>
                                            <p:strVal val="#ppt_h"/>
                                          </p:val>
                                        </p:tav>
                                      </p:tavLst>
                                    </p:anim>
                                    <p:animEffect transition="in" filter="fade">
                                      <p:cBhvr>
                                        <p:cTn id="114"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b="1" dirty="0" smtClean="0">
                <a:solidFill>
                  <a:schemeClr val="tx1">
                    <a:lumMod val="65000"/>
                    <a:lumOff val="35000"/>
                  </a:schemeClr>
                </a:solidFill>
                <a:latin typeface="+mj-ea"/>
              </a:rPr>
              <a:t>1.</a:t>
            </a:r>
            <a:r>
              <a:rPr lang="zh-CN" altLang="en-US" b="1" dirty="0" smtClean="0">
                <a:solidFill>
                  <a:schemeClr val="tx1">
                    <a:lumMod val="65000"/>
                    <a:lumOff val="35000"/>
                  </a:schemeClr>
                </a:solidFill>
                <a:latin typeface="+mj-ea"/>
              </a:rPr>
              <a:t>用</a:t>
            </a:r>
            <a:r>
              <a:rPr lang="en-US" altLang="zh-CN" b="1" dirty="0">
                <a:solidFill>
                  <a:schemeClr val="tx1">
                    <a:lumMod val="65000"/>
                    <a:lumOff val="35000"/>
                  </a:schemeClr>
                </a:solidFill>
                <a:latin typeface="+mj-ea"/>
              </a:rPr>
              <a:t>tree map</a:t>
            </a:r>
            <a:r>
              <a:rPr lang="zh-CN" altLang="en-US" b="1" dirty="0">
                <a:solidFill>
                  <a:schemeClr val="tx1">
                    <a:lumMod val="65000"/>
                    <a:lumOff val="35000"/>
                  </a:schemeClr>
                </a:solidFill>
                <a:latin typeface="+mj-ea"/>
              </a:rPr>
              <a:t>图像化图层</a:t>
            </a:r>
            <a:endParaRPr lang="zh-CN" altLang="en-US" sz="2800" b="1" dirty="0"/>
          </a:p>
        </p:txBody>
      </p:sp>
      <p:sp>
        <p:nvSpPr>
          <p:cNvPr id="4" name="矩形 3"/>
          <p:cNvSpPr/>
          <p:nvPr/>
        </p:nvSpPr>
        <p:spPr>
          <a:xfrm>
            <a:off x="262558" y="1032214"/>
            <a:ext cx="3712274" cy="461665"/>
          </a:xfrm>
          <a:prstGeom prst="rect">
            <a:avLst/>
          </a:prstGeom>
        </p:spPr>
        <p:txBody>
          <a:bodyPr wrap="square">
            <a:spAutoFit/>
          </a:bodyPr>
          <a:lstStyle/>
          <a:p>
            <a:pPr indent="300355" eaLnBrk="0" hangingPunct="0">
              <a:tabLst>
                <a:tab pos="457200" algn="l"/>
              </a:tabLst>
              <a:defRPr/>
            </a:pPr>
            <a:r>
              <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rPr>
              <a:t>Tree map</a:t>
            </a: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基础</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765157" y="2997746"/>
            <a:ext cx="11444038" cy="1323439"/>
          </a:xfrm>
          <a:prstGeom prst="rect">
            <a:avLst/>
          </a:prstGeom>
        </p:spPr>
        <p:txBody>
          <a:bodyPr wrap="square">
            <a:spAutoFit/>
          </a:bodyPr>
          <a:lstStyle/>
          <a:p>
            <a:pPr indent="300355" eaLnBrk="0" hangingPunct="0">
              <a:tabLst>
                <a:tab pos="457200" algn="l"/>
              </a:tabLst>
              <a:defRPr/>
            </a:pP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var</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census = [</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dirty="0" smtClean="0">
                <a:solidFill>
                  <a:schemeClr val="tx1">
                    <a:lumMod val="85000"/>
                    <a:lumOff val="15000"/>
                  </a:schemeClr>
                </a:solidFill>
                <a:latin typeface="微软雅黑" panose="020B0503020204020204" pitchFamily="34" charset="-122"/>
                <a:ea typeface="微软雅黑" panose="020B0503020204020204" pitchFamily="34" charset="-122"/>
              </a:rPr>
              <a:t> { </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region: "South",      state: "AL",  pop2010:  4784762,  pop2012:  4822023 },</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dirty="0" smtClean="0">
                <a:solidFill>
                  <a:schemeClr val="tx1">
                    <a:lumMod val="85000"/>
                    <a:lumOff val="15000"/>
                  </a:schemeClr>
                </a:solidFill>
                <a:latin typeface="微软雅黑" panose="020B0503020204020204" pitchFamily="34" charset="-122"/>
                <a:ea typeface="微软雅黑" panose="020B0503020204020204" pitchFamily="34" charset="-122"/>
              </a:rPr>
              <a:t> { </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region: "West",       state: "AK",  pop2010:   714046,  pop2012:   731449 },</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dirty="0" smtClean="0">
                <a:solidFill>
                  <a:schemeClr val="tx1">
                    <a:lumMod val="85000"/>
                    <a:lumOff val="15000"/>
                  </a:schemeClr>
                </a:solidFill>
                <a:latin typeface="微软雅黑" panose="020B0503020204020204" pitchFamily="34" charset="-122"/>
                <a:ea typeface="微软雅黑" panose="020B0503020204020204" pitchFamily="34" charset="-122"/>
              </a:rPr>
              <a:t> { </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region: "West",       state: "AZ",  pop2010:  6410810,  pop2012:  6553255 },</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dirty="0" smtClean="0">
                <a:solidFill>
                  <a:schemeClr val="tx1">
                    <a:lumMod val="85000"/>
                    <a:lumOff val="15000"/>
                  </a:schemeClr>
                </a:solidFill>
                <a:latin typeface="微软雅黑" panose="020B0503020204020204" pitchFamily="34" charset="-122"/>
                <a:ea typeface="微软雅黑" panose="020B0503020204020204" pitchFamily="34" charset="-122"/>
              </a:rPr>
              <a:t> { </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region: "South",      state: "AR",  pop2010:  2922750,  pop2012:  2949131 },</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7" name="Picture 2" descr="https://pic3.zhimg.com/80/afa7cf270a995758974bb641dfb39692_720w.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80488" y="117426"/>
            <a:ext cx="864096" cy="604868"/>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838622" y="1629594"/>
            <a:ext cx="6092825" cy="461665"/>
          </a:xfrm>
          <a:prstGeom prst="rect">
            <a:avLst/>
          </a:prstGeom>
        </p:spPr>
        <p:txBody>
          <a:bodyPr>
            <a:spAutoFit/>
          </a:bodyPr>
          <a:lstStyle/>
          <a:p>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第二步：准备数据及数据分组</a:t>
            </a:r>
            <a:endParaRPr lang="zh-CN" alt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b="1" dirty="0" smtClean="0">
                <a:solidFill>
                  <a:schemeClr val="tx1">
                    <a:lumMod val="65000"/>
                    <a:lumOff val="35000"/>
                  </a:schemeClr>
                </a:solidFill>
                <a:latin typeface="+mj-ea"/>
              </a:rPr>
              <a:t>1.</a:t>
            </a:r>
            <a:r>
              <a:rPr lang="zh-CN" altLang="en-US" b="1" dirty="0" smtClean="0">
                <a:solidFill>
                  <a:schemeClr val="tx1">
                    <a:lumMod val="65000"/>
                    <a:lumOff val="35000"/>
                  </a:schemeClr>
                </a:solidFill>
                <a:latin typeface="+mj-ea"/>
              </a:rPr>
              <a:t>用</a:t>
            </a:r>
            <a:r>
              <a:rPr lang="en-US" altLang="zh-CN" b="1" dirty="0">
                <a:solidFill>
                  <a:schemeClr val="tx1">
                    <a:lumMod val="65000"/>
                    <a:lumOff val="35000"/>
                  </a:schemeClr>
                </a:solidFill>
                <a:latin typeface="+mj-ea"/>
              </a:rPr>
              <a:t>tree map</a:t>
            </a:r>
            <a:r>
              <a:rPr lang="zh-CN" altLang="en-US" b="1" dirty="0">
                <a:solidFill>
                  <a:schemeClr val="tx1">
                    <a:lumMod val="65000"/>
                    <a:lumOff val="35000"/>
                  </a:schemeClr>
                </a:solidFill>
                <a:latin typeface="+mj-ea"/>
              </a:rPr>
              <a:t>图像化图层</a:t>
            </a:r>
            <a:endParaRPr lang="zh-CN" altLang="en-US" sz="2800" b="1" dirty="0"/>
          </a:p>
        </p:txBody>
      </p:sp>
      <p:sp>
        <p:nvSpPr>
          <p:cNvPr id="4" name="矩形 3"/>
          <p:cNvSpPr/>
          <p:nvPr/>
        </p:nvSpPr>
        <p:spPr>
          <a:xfrm>
            <a:off x="262558" y="1032214"/>
            <a:ext cx="3712274" cy="461665"/>
          </a:xfrm>
          <a:prstGeom prst="rect">
            <a:avLst/>
          </a:prstGeom>
        </p:spPr>
        <p:txBody>
          <a:bodyPr wrap="square">
            <a:spAutoFit/>
          </a:bodyPr>
          <a:lstStyle/>
          <a:p>
            <a:pPr indent="300355" eaLnBrk="0" hangingPunct="0">
              <a:tabLst>
                <a:tab pos="457200" algn="l"/>
              </a:tabLst>
              <a:defRPr/>
            </a:pPr>
            <a:r>
              <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rPr>
              <a:t>Tree map</a:t>
            </a: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基础</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838622" y="2349674"/>
            <a:ext cx="9289031" cy="3785652"/>
          </a:xfrm>
          <a:prstGeom prst="rect">
            <a:avLst/>
          </a:prstGeom>
        </p:spPr>
        <p:txBody>
          <a:bodyPr wrap="square">
            <a:spAutoFit/>
          </a:bodyPr>
          <a:lstStyle/>
          <a:p>
            <a:pPr indent="300355" eaLnBrk="0" hangingPunct="0">
              <a:tabLst>
                <a:tab pos="457200" algn="l"/>
              </a:tabLst>
              <a:defRPr/>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var</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south     = { data:[],labels:[]};</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var</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west      = { data:[],labels:[]};</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var</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midwest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 { data:[],labels:[]};</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var</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northeast = { data:[],labels:[]};</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for (</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var</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i=0; i&lt;</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census.length</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i++) {</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var</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region;</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switch (census[i].region) {</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case "South":     region = south; break;</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case "West":      region = west;  break;</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case "Midwest":   region = </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midwest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break;</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case "Northeast": region = northeast; break;</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region.data.push</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(census[i].pop2012);</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region.labels.push</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(census[i].state);</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7" name="Picture 2" descr="https://pic3.zhimg.com/80/afa7cf270a995758974bb641dfb39692_720w.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80488" y="117426"/>
            <a:ext cx="864096" cy="604868"/>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838622" y="1629594"/>
            <a:ext cx="6092825" cy="461665"/>
          </a:xfrm>
          <a:prstGeom prst="rect">
            <a:avLst/>
          </a:prstGeom>
        </p:spPr>
        <p:txBody>
          <a:bodyPr>
            <a:spAutoFit/>
          </a:bodyPr>
          <a:lstStyle/>
          <a:p>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第二步：准备数据及数据分组</a:t>
            </a:r>
            <a:endParaRPr lang="zh-CN" alt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b="1" dirty="0" smtClean="0">
                <a:solidFill>
                  <a:schemeClr val="tx1">
                    <a:lumMod val="65000"/>
                    <a:lumOff val="35000"/>
                  </a:schemeClr>
                </a:solidFill>
                <a:latin typeface="+mj-ea"/>
              </a:rPr>
              <a:t>1.</a:t>
            </a:r>
            <a:r>
              <a:rPr lang="zh-CN" altLang="en-US" b="1" dirty="0" smtClean="0">
                <a:solidFill>
                  <a:schemeClr val="tx1">
                    <a:lumMod val="65000"/>
                    <a:lumOff val="35000"/>
                  </a:schemeClr>
                </a:solidFill>
                <a:latin typeface="+mj-ea"/>
              </a:rPr>
              <a:t>用</a:t>
            </a:r>
            <a:r>
              <a:rPr lang="en-US" altLang="zh-CN" b="1" dirty="0">
                <a:solidFill>
                  <a:schemeClr val="tx1">
                    <a:lumMod val="65000"/>
                    <a:lumOff val="35000"/>
                  </a:schemeClr>
                </a:solidFill>
                <a:latin typeface="+mj-ea"/>
              </a:rPr>
              <a:t>tree map</a:t>
            </a:r>
            <a:r>
              <a:rPr lang="zh-CN" altLang="en-US" b="1" dirty="0">
                <a:solidFill>
                  <a:schemeClr val="tx1">
                    <a:lumMod val="65000"/>
                    <a:lumOff val="35000"/>
                  </a:schemeClr>
                </a:solidFill>
                <a:latin typeface="+mj-ea"/>
              </a:rPr>
              <a:t>图像化图层</a:t>
            </a:r>
            <a:endParaRPr lang="zh-CN" altLang="en-US" sz="2800" b="1" dirty="0"/>
          </a:p>
        </p:txBody>
      </p:sp>
      <p:sp>
        <p:nvSpPr>
          <p:cNvPr id="4" name="矩形 3"/>
          <p:cNvSpPr/>
          <p:nvPr/>
        </p:nvSpPr>
        <p:spPr>
          <a:xfrm>
            <a:off x="262558" y="1032214"/>
            <a:ext cx="3712274" cy="461665"/>
          </a:xfrm>
          <a:prstGeom prst="rect">
            <a:avLst/>
          </a:prstGeom>
        </p:spPr>
        <p:txBody>
          <a:bodyPr wrap="square">
            <a:spAutoFit/>
          </a:bodyPr>
          <a:lstStyle/>
          <a:p>
            <a:pPr indent="300355" eaLnBrk="0" hangingPunct="0">
              <a:tabLst>
                <a:tab pos="457200" algn="l"/>
              </a:tabLst>
              <a:defRPr/>
            </a:pPr>
            <a:r>
              <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rPr>
              <a:t>Tree map</a:t>
            </a: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基础</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838622" y="2349674"/>
            <a:ext cx="9289031" cy="3785652"/>
          </a:xfrm>
          <a:prstGeom prst="rect">
            <a:avLst/>
          </a:prstGeom>
        </p:spPr>
        <p:txBody>
          <a:bodyPr wrap="square">
            <a:spAutoFit/>
          </a:bodyPr>
          <a:lstStyle/>
          <a:p>
            <a:pPr indent="300355" eaLnBrk="0" hangingPunct="0">
              <a:tabLst>
                <a:tab pos="457200" algn="l"/>
              </a:tabLst>
              <a:defRPr/>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var</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south     = { data:[],labels:[]};</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var</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west      = { data:[],labels:[]};</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var</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midwest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 { data:[],labels:[]};</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var</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northeast = { data:[],labels:[]};</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for (</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var</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i=0; i&lt;</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census.length</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i++) {</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var</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region;</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switch (census[i].region) {</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case "South":     region = south; break;</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case "West":      region = west;  break;</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case "Midwest":   region = </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midwest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break;</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case "Northeast": region = northeast; break;</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region.data.push</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(census[i].pop2012);</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region.labels.push</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(census[i].state);</a:t>
            </a:r>
          </a:p>
          <a:p>
            <a:pPr indent="300355" eaLnBrk="0" hangingPunct="0">
              <a:tabLst>
                <a:tab pos="457200" algn="l"/>
              </a:tabLst>
              <a:defRPr/>
            </a:pP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7" name="Picture 2" descr="https://pic3.zhimg.com/80/afa7cf270a995758974bb641dfb39692_720w.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80488" y="117426"/>
            <a:ext cx="864096" cy="604868"/>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838622" y="1629594"/>
            <a:ext cx="6092825" cy="461665"/>
          </a:xfrm>
          <a:prstGeom prst="rect">
            <a:avLst/>
          </a:prstGeom>
        </p:spPr>
        <p:txBody>
          <a:bodyPr>
            <a:spAutoFit/>
          </a:bodyPr>
          <a:lstStyle/>
          <a:p>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第二步：准备数据及数据分组</a:t>
            </a:r>
            <a:endParaRPr lang="zh-CN" alt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5510" y="260709"/>
            <a:ext cx="7213952" cy="527638"/>
          </a:xfrm>
        </p:spPr>
        <p:txBody>
          <a:bodyPr>
            <a:noAutofit/>
          </a:bodyPr>
          <a:lstStyle/>
          <a:p>
            <a:r>
              <a:rPr lang="en-US" altLang="zh-CN" b="1" dirty="0" smtClean="0">
                <a:solidFill>
                  <a:schemeClr val="tx1">
                    <a:lumMod val="65000"/>
                    <a:lumOff val="35000"/>
                  </a:schemeClr>
                </a:solidFill>
                <a:latin typeface="+mj-ea"/>
              </a:rPr>
              <a:t>1.</a:t>
            </a:r>
            <a:r>
              <a:rPr lang="zh-CN" altLang="en-US" b="1" dirty="0" smtClean="0">
                <a:solidFill>
                  <a:schemeClr val="tx1">
                    <a:lumMod val="65000"/>
                    <a:lumOff val="35000"/>
                  </a:schemeClr>
                </a:solidFill>
                <a:latin typeface="+mj-ea"/>
              </a:rPr>
              <a:t>用</a:t>
            </a:r>
            <a:r>
              <a:rPr lang="en-US" altLang="zh-CN" b="1" dirty="0">
                <a:solidFill>
                  <a:schemeClr val="tx1">
                    <a:lumMod val="65000"/>
                    <a:lumOff val="35000"/>
                  </a:schemeClr>
                </a:solidFill>
                <a:latin typeface="+mj-ea"/>
              </a:rPr>
              <a:t>tree map</a:t>
            </a:r>
            <a:r>
              <a:rPr lang="zh-CN" altLang="en-US" b="1" dirty="0">
                <a:solidFill>
                  <a:schemeClr val="tx1">
                    <a:lumMod val="65000"/>
                    <a:lumOff val="35000"/>
                  </a:schemeClr>
                </a:solidFill>
                <a:latin typeface="+mj-ea"/>
              </a:rPr>
              <a:t>图像化图层</a:t>
            </a:r>
            <a:endParaRPr lang="zh-CN" altLang="en-US" sz="2800" b="1" dirty="0"/>
          </a:p>
        </p:txBody>
      </p:sp>
      <p:sp>
        <p:nvSpPr>
          <p:cNvPr id="4" name="矩形 3"/>
          <p:cNvSpPr/>
          <p:nvPr/>
        </p:nvSpPr>
        <p:spPr>
          <a:xfrm>
            <a:off x="262558" y="1032214"/>
            <a:ext cx="3712274" cy="461665"/>
          </a:xfrm>
          <a:prstGeom prst="rect">
            <a:avLst/>
          </a:prstGeom>
        </p:spPr>
        <p:txBody>
          <a:bodyPr wrap="square">
            <a:spAutoFit/>
          </a:bodyPr>
          <a:lstStyle/>
          <a:p>
            <a:pPr indent="300355" eaLnBrk="0" hangingPunct="0">
              <a:tabLst>
                <a:tab pos="457200" algn="l"/>
              </a:tabLst>
              <a:defRPr/>
            </a:pPr>
            <a:r>
              <a:rPr lang="en-US" altLang="zh-CN" sz="2400" b="1" dirty="0" smtClean="0">
                <a:solidFill>
                  <a:schemeClr val="tx1">
                    <a:lumMod val="85000"/>
                    <a:lumOff val="15000"/>
                  </a:schemeClr>
                </a:solidFill>
                <a:latin typeface="微软雅黑" panose="020B0503020204020204" pitchFamily="34" charset="-122"/>
                <a:ea typeface="微软雅黑" panose="020B0503020204020204" pitchFamily="34" charset="-122"/>
              </a:rPr>
              <a:t>Tree map</a:t>
            </a: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基础</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2191370" y="2349674"/>
            <a:ext cx="7704856" cy="830997"/>
          </a:xfrm>
          <a:prstGeom prst="rect">
            <a:avLst/>
          </a:prstGeom>
        </p:spPr>
        <p:txBody>
          <a:bodyPr wrap="square">
            <a:spAutoFit/>
          </a:bodyPr>
          <a:lstStyle/>
          <a:p>
            <a:pPr indent="300355" eaLnBrk="0" hangingPunct="0">
              <a:tabLst>
                <a:tab pos="457200" algn="l"/>
              </a:tabLst>
              <a:defRPr/>
            </a:pP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var</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data   = [ </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west.data</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midwest.data</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northeast.data</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south.data</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p>
          <a:p>
            <a:pPr indent="300355" eaLnBrk="0" hangingPunct="0">
              <a:tabLst>
                <a:tab pos="457200" algn="l"/>
              </a:tabLst>
              <a:defRPr/>
            </a:pPr>
            <a:r>
              <a:rPr lang="en-US" altLang="zh-CN" sz="1600" dirty="0" err="1" smtClean="0">
                <a:solidFill>
                  <a:schemeClr val="tx1">
                    <a:lumMod val="85000"/>
                    <a:lumOff val="15000"/>
                  </a:schemeClr>
                </a:solidFill>
                <a:latin typeface="微软雅黑" panose="020B0503020204020204" pitchFamily="34" charset="-122"/>
                <a:ea typeface="微软雅黑" panose="020B0503020204020204" pitchFamily="34" charset="-122"/>
              </a:rPr>
              <a:t>var</a:t>
            </a:r>
            <a:r>
              <a:rPr lang="en-US" altLang="zh-CN" sz="1600"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labels = [ </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west.labels</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midwest.labels</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northeast.labels</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south.labels</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dirty="0" smtClean="0">
                <a:solidFill>
                  <a:schemeClr val="tx1">
                    <a:lumMod val="85000"/>
                    <a:lumOff val="15000"/>
                  </a:schemeClr>
                </a:solidFill>
                <a:latin typeface="微软雅黑" panose="020B0503020204020204" pitchFamily="34" charset="-122"/>
                <a:ea typeface="微软雅黑" panose="020B0503020204020204" pitchFamily="34" charset="-122"/>
              </a:rPr>
              <a:t>];</a:t>
            </a:r>
          </a:p>
          <a:p>
            <a:pPr indent="300355" eaLnBrk="0" hangingPunct="0">
              <a:tabLst>
                <a:tab pos="457200" algn="l"/>
              </a:tabLst>
              <a:defRPr/>
            </a:pPr>
            <a:r>
              <a:rPr lang="en-US" altLang="zh-CN" sz="1600" dirty="0" err="1" smtClean="0">
                <a:solidFill>
                  <a:schemeClr val="tx1">
                    <a:lumMod val="85000"/>
                    <a:lumOff val="15000"/>
                  </a:schemeClr>
                </a:solidFill>
                <a:latin typeface="微软雅黑" panose="020B0503020204020204" pitchFamily="34" charset="-122"/>
                <a:ea typeface="微软雅黑" panose="020B0503020204020204" pitchFamily="34" charset="-122"/>
              </a:rPr>
              <a:t>Treemap.draw</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600" dirty="0" err="1">
                <a:solidFill>
                  <a:schemeClr val="tx1">
                    <a:lumMod val="85000"/>
                    <a:lumOff val="15000"/>
                  </a:schemeClr>
                </a:solidFill>
                <a:latin typeface="微软雅黑" panose="020B0503020204020204" pitchFamily="34" charset="-122"/>
                <a:ea typeface="微软雅黑" panose="020B0503020204020204" pitchFamily="34" charset="-122"/>
              </a:rPr>
              <a:t>treemap</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600, 440, data, labels);</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7" name="Picture 2" descr="https://pic3.zhimg.com/80/afa7cf270a995758974bb641dfb39692_720w.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80488" y="117426"/>
            <a:ext cx="864096" cy="604868"/>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838622" y="1629594"/>
            <a:ext cx="6092825" cy="461665"/>
          </a:xfrm>
          <a:prstGeom prst="rect">
            <a:avLst/>
          </a:prstGeom>
        </p:spPr>
        <p:txBody>
          <a:bodyPr>
            <a:spAutoFit/>
          </a:bodyPr>
          <a:lstStyle/>
          <a:p>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第三步</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绘制</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tree map</a:t>
            </a:r>
            <a:endParaRPr lang="zh-CN" altLang="en-US" dirty="0"/>
          </a:p>
        </p:txBody>
      </p:sp>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9693" t="6736" r="42282" b="54233"/>
          <a:stretch>
            <a:fillRect/>
          </a:stretch>
        </p:blipFill>
        <p:spPr bwMode="auto">
          <a:xfrm>
            <a:off x="3892996" y="3429794"/>
            <a:ext cx="4248472" cy="3124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2d8dcbabbd8e112a3b19fad378e18898e3b7da"/>
  <p:tag name="ISPRING_RESOURCE_PATHS_HASH_2" val="9144ae7613d13dc28785507da5ad55263cf60c2"/>
</p:tagLst>
</file>

<file path=ppt/tags/tag1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600,&quot;width&quot;:7596}"/>
</p:tagLst>
</file>

<file path=ppt/tags/tag1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600,&quot;width&quot;:7596}"/>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600,&quot;width&quot;:7596}"/>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600,&quot;width&quot;:7596}"/>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600,&quot;width&quot;:7596}"/>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600,&quot;width&quot;:7596}"/>
</p:tagLst>
</file>

<file path=ppt/tags/tag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600,&quot;width&quot;:7596}"/>
</p:tagLst>
</file>

<file path=ppt/tags/tag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600,&quot;width&quot;:7596}"/>
</p:tagLst>
</file>

<file path=ppt/tags/tag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600,&quot;width&quot;:7596}"/>
</p:tagLst>
</file>

<file path=ppt/tags/tag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600,&quot;width&quot;:7596}"/>
</p:tagLst>
</file>

<file path=ppt/theme/theme1.xml><?xml version="1.0" encoding="utf-8"?>
<a:theme xmlns:a="http://schemas.openxmlformats.org/drawingml/2006/main" name="Office 主题">
  <a:themeElements>
    <a:clrScheme name="自定义 8">
      <a:dk1>
        <a:sysClr val="windowText" lastClr="000000"/>
      </a:dk1>
      <a:lt1>
        <a:sysClr val="window" lastClr="FFFFFF"/>
      </a:lt1>
      <a:dk2>
        <a:srgbClr val="7F7F7F"/>
      </a:dk2>
      <a:lt2>
        <a:srgbClr val="7F7F7F"/>
      </a:lt2>
      <a:accent1>
        <a:srgbClr val="0070C0"/>
      </a:accent1>
      <a:accent2>
        <a:srgbClr val="0070C0"/>
      </a:accent2>
      <a:accent3>
        <a:srgbClr val="0070C0"/>
      </a:accent3>
      <a:accent4>
        <a:srgbClr val="0070C0"/>
      </a:accent4>
      <a:accent5>
        <a:srgbClr val="0070C0"/>
      </a:accent5>
      <a:accent6>
        <a:srgbClr val="0070C0"/>
      </a:accent6>
      <a:hlink>
        <a:srgbClr val="FFFFFF"/>
      </a:hlink>
      <a:folHlink>
        <a:srgbClr val="FFFFFF"/>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TotalTime>
  <Words>2448</Words>
  <Application>Microsoft Office PowerPoint</Application>
  <PresentationFormat>自定义</PresentationFormat>
  <Paragraphs>536</Paragraphs>
  <Slides>54</Slides>
  <Notes>53</Notes>
  <HiddenSlides>0</HiddenSlides>
  <MMClips>0</MMClips>
  <ScaleCrop>false</ScaleCrop>
  <HeadingPairs>
    <vt:vector size="4" baseType="variant">
      <vt:variant>
        <vt:lpstr>主题</vt:lpstr>
      </vt:variant>
      <vt:variant>
        <vt:i4>1</vt:i4>
      </vt:variant>
      <vt:variant>
        <vt:lpstr>幻灯片标题</vt:lpstr>
      </vt:variant>
      <vt:variant>
        <vt:i4>54</vt:i4>
      </vt:variant>
    </vt:vector>
  </HeadingPairs>
  <TitlesOfParts>
    <vt:vector size="55" baseType="lpstr">
      <vt:lpstr>Office 主题</vt:lpstr>
      <vt:lpstr>PowerPoint 演示文稿</vt:lpstr>
      <vt:lpstr>PowerPoint 演示文稿</vt:lpstr>
      <vt:lpstr>PowerPoint 演示文稿</vt:lpstr>
      <vt:lpstr>1.用tree map图像化图层</vt:lpstr>
      <vt:lpstr>1.用tree map图像化图层</vt:lpstr>
      <vt:lpstr>1.用tree map图像化图层</vt:lpstr>
      <vt:lpstr>1.用tree map图像化图层</vt:lpstr>
      <vt:lpstr>1.用tree map图像化图层</vt:lpstr>
      <vt:lpstr>1.用tree map图像化图层</vt:lpstr>
      <vt:lpstr>1.用tree map图像化图层</vt:lpstr>
      <vt:lpstr>1.用tree map图像化图层</vt:lpstr>
      <vt:lpstr>1.用tree map图像化图层</vt:lpstr>
      <vt:lpstr>PowerPoint 演示文稿</vt:lpstr>
      <vt:lpstr>2.用热力图突出显示地区</vt:lpstr>
      <vt:lpstr>2.用热力图突出显示地区</vt:lpstr>
      <vt:lpstr>2.用热力图突出显示地区</vt:lpstr>
      <vt:lpstr>2.用热力图突出显示地区</vt:lpstr>
      <vt:lpstr>2.用热力图突出显示地区</vt:lpstr>
      <vt:lpstr>2.用热力图突出显示地区</vt:lpstr>
      <vt:lpstr>2.用热力图突出显示地区</vt:lpstr>
      <vt:lpstr>2.用热力图突出显示地区</vt:lpstr>
      <vt:lpstr>2.用热力图突出显示地区</vt:lpstr>
      <vt:lpstr>PowerPoint 演示文稿</vt:lpstr>
      <vt:lpstr>3.用网络图展示节点间的关系</vt:lpstr>
      <vt:lpstr>3.用网络图展示节点间的关系</vt:lpstr>
      <vt:lpstr>3.用网络图展示节点间的关系</vt:lpstr>
      <vt:lpstr>3.用网络图展示节点间的关系</vt:lpstr>
      <vt:lpstr>3.用网络图展示节点间的关系</vt:lpstr>
      <vt:lpstr>3.用网络图展示节点间的关系</vt:lpstr>
      <vt:lpstr>3.用网络图展示节点间的关系</vt:lpstr>
      <vt:lpstr>3.用网络图展示节点间的关系</vt:lpstr>
      <vt:lpstr>3.用网络图展示节点间的关系</vt:lpstr>
      <vt:lpstr>PowerPoint 演示文稿</vt:lpstr>
      <vt:lpstr>4.用文字云展示开发语言的使用比例</vt:lpstr>
      <vt:lpstr>4.用文字云展示开发语言的使用比例</vt:lpstr>
      <vt:lpstr>4.用文字云展示开发语言的使用比例</vt:lpstr>
      <vt:lpstr>4.用文字云展示开发语言的使用比例</vt:lpstr>
      <vt:lpstr>4.用文字云展示开发语言的使用比例</vt:lpstr>
      <vt:lpstr>4.用文字云展示开发语言的使用比例</vt:lpstr>
      <vt:lpstr>4.用文字云展示开发语言的使用比例</vt:lpstr>
      <vt:lpstr>4.用文字云展示开发语言的使用比例</vt:lpstr>
      <vt:lpstr>4.用文字云展示开发语言的使用比例</vt:lpstr>
      <vt:lpstr>4.用文字云展示开发语言的使用比例</vt:lpstr>
      <vt:lpstr>PowerPoint 演示文稿</vt:lpstr>
      <vt:lpstr>5.使用时间轴Web组件</vt:lpstr>
      <vt:lpstr>5.使用时间轴Web组件</vt:lpstr>
      <vt:lpstr>5.使用时间轴Web组件</vt:lpstr>
      <vt:lpstr>5.使用时间轴Web组件</vt:lpstr>
      <vt:lpstr>5.使用时间轴Web组件</vt:lpstr>
      <vt:lpstr>5.使用时间轴Web组件</vt:lpstr>
      <vt:lpstr>5.使用时间轴Web组件</vt:lpstr>
      <vt:lpstr>5.使用时间轴Web组件</vt:lpstr>
      <vt:lpstr>5.使用时间轴Web组件</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c:title>
  <dc:creator>Michael</dc:creator>
  <cp:lastModifiedBy>未定义</cp:lastModifiedBy>
  <cp:revision>225</cp:revision>
  <dcterms:created xsi:type="dcterms:W3CDTF">2015-10-21T17:10:00Z</dcterms:created>
  <dcterms:modified xsi:type="dcterms:W3CDTF">2021-02-23T04:06:59Z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